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Lst>
  <p:sldSz cy="5143500" cx="9144000"/>
  <p:notesSz cx="6858000" cy="9144000"/>
  <p:embeddedFontLst>
    <p:embeddedFont>
      <p:font typeface="Poppins"/>
      <p:regular r:id="rId79"/>
      <p:bold r:id="rId80"/>
      <p:italic r:id="rId81"/>
      <p:boldItalic r:id="rId82"/>
    </p:embeddedFont>
    <p:embeddedFont>
      <p:font typeface="Poppins Medium"/>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ACD8FB-157D-4BE5-8A3E-EC85E0B8CEE9}">
  <a:tblStyle styleId="{4DACD8FB-157D-4BE5-8A3E-EC85E0B8CEE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PoppinsMedium-bold.fntdata"/><Relationship Id="rId83" Type="http://schemas.openxmlformats.org/officeDocument/2006/relationships/font" Target="fonts/PoppinsMedium-regular.fntdata"/><Relationship Id="rId42" Type="http://schemas.openxmlformats.org/officeDocument/2006/relationships/slide" Target="slides/slide35.xml"/><Relationship Id="rId86" Type="http://schemas.openxmlformats.org/officeDocument/2006/relationships/font" Target="fonts/PoppinsMedium-boldItalic.fntdata"/><Relationship Id="rId41" Type="http://schemas.openxmlformats.org/officeDocument/2006/relationships/slide" Target="slides/slide34.xml"/><Relationship Id="rId85" Type="http://schemas.openxmlformats.org/officeDocument/2006/relationships/font" Target="fonts/PoppinsMedium-italic.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Poppins-bold.fntdata"/><Relationship Id="rId82" Type="http://schemas.openxmlformats.org/officeDocument/2006/relationships/font" Target="fonts/Poppins-boldItalic.fntdata"/><Relationship Id="rId81" Type="http://schemas.openxmlformats.org/officeDocument/2006/relationships/font" Target="fonts/Poppi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font" Target="fonts/Poppins-regular.fntdata"/><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2c94928100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32c94928100_4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2d2e567561_6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32d2e567561_6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2d2e567561_6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Hand-off to Aditya (Wranglers 2000 team lead)</a:t>
            </a:r>
            <a:endParaRPr/>
          </a:p>
        </p:txBody>
      </p:sp>
      <p:sp>
        <p:nvSpPr>
          <p:cNvPr id="229" name="Google Shape;229;g32d2e567561_6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2d45539450_2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2d45539450_2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2d378268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32d3782688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2ce93e95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2ce93e95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2d2e567561_6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Hand-off to Miguel (Cleaners team lead)</a:t>
            </a:r>
            <a:endParaRPr/>
          </a:p>
        </p:txBody>
      </p:sp>
      <p:sp>
        <p:nvSpPr>
          <p:cNvPr id="257" name="Google Shape;257;g32d2e567561_6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301fba8eae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301fba8eae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 of more than 350 columns, we decided to keep 19 columns and 4 summary levels of data based on a set number of analysis questions, we simply dropped irrelevant fields. The original dataset was close to 30 GB for each decade.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301fba8eae_1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301fba8eae_1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301fba8eae_1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301fba8eae_1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301fba8eae_1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301fba8eae_1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not read them all out loud, waste of time. Simply provide an overview like “These will be the questions we will be answering, name the categories, and note the number and how each question can be answered with the clean dataset”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2d2e567561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32d2e567561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301fba8eae_1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301fba8eae_1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Manager introduces Data Analysis section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2d2e567561_6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 off to Miguel to start analysis section</a:t>
            </a:r>
            <a:endParaRPr/>
          </a:p>
        </p:txBody>
      </p:sp>
      <p:sp>
        <p:nvSpPr>
          <p:cNvPr id="299" name="Google Shape;299;g32d2e567561_6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2d45539450_2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2d45539450_2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Projected population in 2030 will exceed 360M, calculated with simple linear regression. The relationship between decade and population was assumed to be linear.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2d45539450_2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2d45539450_2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Percent growth was calculated with (total_population - prev_population)/prev_population, but we did not have data for 1990, so the growth rate was calculated for 2010, 2020, and 2030, where we see a drop after 2010 with a slight recovery..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2cf6152f8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32cf6152f89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2d2e567561_6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 off to Tareq to start analysis section</a:t>
            </a:r>
            <a:endParaRPr/>
          </a:p>
        </p:txBody>
      </p:sp>
      <p:sp>
        <p:nvSpPr>
          <p:cNvPr id="327" name="Google Shape;327;g32d2e567561_6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301fba8ea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301fba8ea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301fba8eae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301fba8eae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2d45539450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2d45539450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2d45539450_1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2d45539450_1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2d2e567561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32d2e567561_6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2d698acd91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2d698acd91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200">
                <a:solidFill>
                  <a:schemeClr val="dk1"/>
                </a:solidFill>
                <a:latin typeface="Calibri"/>
                <a:ea typeface="Calibri"/>
                <a:cs typeface="Calibri"/>
                <a:sym typeface="Calibri"/>
              </a:rPr>
              <a:t>Henry</a:t>
            </a:r>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2d698acd91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2d698acd91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Henry</a:t>
            </a:r>
            <a:endParaRPr sz="1200">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2d45539450_2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2d45539450_2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2d45539450_2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2d45539450_2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2d698acd91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2d698acd91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301fba8eae_2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301fba8eae_2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2d4553945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32d4553945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2d45539450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32d45539450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2d2e567561_6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32d2e567561_6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2cf6152f8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32cf6152f89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2d2e567561_6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32d2e567561_6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2cf6152f8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32cf6152f89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2d45539450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32d45539450_1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301fba8eae_1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301fba8eae_1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301fba8eae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3301fba8eae_1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301fba8eae_1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3301fba8eae_1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2d45539450_3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32d45539450_3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2d45539450_3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32d45539450_3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301fba8ea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3301fba8eae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301fba8eae_2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3301fba8eae_21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301fba8eae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3301fba8eae_1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2d2e567561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32d2e567561_6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301fba8eae_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3301fba8eae_14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2d2e56756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32d2e567561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301fba8eae_3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3301fba8eae_38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2d2e567561_6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32d2e567561_6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2ce93e958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2ce93e958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301fba8eae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301fba8eae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bubble sizes show the numerical population growth and the labels show the percentile population growth. The west has a similar percentage growth to the south, but the south’s larger population means their bubble is larger.</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2ce93e958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2ce93e958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regions grew faster from 2000 to 2010 compared to 2010 to 2020 except for the Northeast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301fba8eae_16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301fba8eae_16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Percent growth was calculated with (total_population - prev_population)/prev_population, but we did not have data for 1990, so the growth rate was calculated for 2010, 2020, and 2030, where we see a drop after 2010 with a slight recovery..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2d45539450_2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2d45539450_2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2dc6dcf85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2dc6dcf85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2d2e567561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32d2e567561_6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2dc6dcf85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2dc6dcf85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2dc6dcf85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2dc6dcf85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301fba8ea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301fba8ea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301fba8ea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301fba8ea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2d698acd91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2d698acd91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200">
                <a:solidFill>
                  <a:schemeClr val="dk1"/>
                </a:solidFill>
                <a:latin typeface="Calibri"/>
                <a:ea typeface="Calibri"/>
                <a:cs typeface="Calibri"/>
                <a:sym typeface="Calibri"/>
              </a:rPr>
              <a:t>Henry</a:t>
            </a:r>
            <a:endParaRPr sz="12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2d45539450_1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2d45539450_1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301fba8eae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3301fba8eae_1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2d2e567561_6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32d2e567561_6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2d2e567561_6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32d2e567561_6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2d2e567561_6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32d2e567561_6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2d2e567561_6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32d2e567561_6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2d2e567561_6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g32d2e567561_6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2d2e567561_6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32d2e567561_6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2d2e567561_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32d2e567561_6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2d2e567561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32d2e567561_6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2.png"/><Relationship Id="rId4" Type="http://schemas.openxmlformats.org/officeDocument/2006/relationships/image" Target="../media/image1.jpg"/><Relationship Id="rId5"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3" name="Shape 53"/>
        <p:cNvGrpSpPr/>
        <p:nvPr/>
      </p:nvGrpSpPr>
      <p:grpSpPr>
        <a:xfrm>
          <a:off x="0" y="0"/>
          <a:ext cx="0" cy="0"/>
          <a:chOff x="0" y="0"/>
          <a:chExt cx="0" cy="0"/>
        </a:xfrm>
      </p:grpSpPr>
      <p:sp>
        <p:nvSpPr>
          <p:cNvPr id="54" name="Google Shape;54;p14"/>
          <p:cNvSpPr/>
          <p:nvPr/>
        </p:nvSpPr>
        <p:spPr>
          <a:xfrm>
            <a:off x="0" y="0"/>
            <a:ext cx="91440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5" name="Google Shape;55;p14"/>
          <p:cNvSpPr/>
          <p:nvPr/>
        </p:nvSpPr>
        <p:spPr>
          <a:xfrm flipH="1">
            <a:off x="4258204" y="1"/>
            <a:ext cx="1627774" cy="2113251"/>
          </a:xfrm>
          <a:prstGeom prst="round2DiagRect">
            <a:avLst>
              <a:gd fmla="val 35830" name="adj1"/>
              <a:gd fmla="val 0" name="adj2"/>
            </a:avLst>
          </a:prstGeom>
          <a:blipFill rotWithShape="1">
            <a:blip r:embed="rId2">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800"/>
              <a:buFont typeface="Calibri"/>
              <a:buNone/>
            </a:pPr>
            <a:r>
              <a:t/>
            </a:r>
            <a:endParaRPr b="1" i="0" sz="1800" u="none" cap="none" strike="noStrike">
              <a:solidFill>
                <a:srgbClr val="FFFFFF"/>
              </a:solidFill>
              <a:latin typeface="Calibri"/>
              <a:ea typeface="Calibri"/>
              <a:cs typeface="Calibri"/>
              <a:sym typeface="Calibri"/>
            </a:endParaRPr>
          </a:p>
        </p:txBody>
      </p:sp>
      <p:pic>
        <p:nvPicPr>
          <p:cNvPr descr="A picture containing text, device, gauge, meter&#10;&#10;Description automatically generated" id="56" name="Google Shape;56;p14"/>
          <p:cNvPicPr preferRelativeResize="0"/>
          <p:nvPr/>
        </p:nvPicPr>
        <p:blipFill rotWithShape="1">
          <a:blip r:embed="rId3">
            <a:alphaModFix/>
          </a:blip>
          <a:srcRect b="0" l="0" r="0" t="0"/>
          <a:stretch/>
        </p:blipFill>
        <p:spPr>
          <a:xfrm>
            <a:off x="469778" y="476150"/>
            <a:ext cx="1991410" cy="715048"/>
          </a:xfrm>
          <a:prstGeom prst="rect">
            <a:avLst/>
          </a:prstGeom>
          <a:noFill/>
          <a:ln>
            <a:noFill/>
          </a:ln>
        </p:spPr>
      </p:pic>
      <p:sp>
        <p:nvSpPr>
          <p:cNvPr id="57" name="Google Shape;57;p14"/>
          <p:cNvSpPr/>
          <p:nvPr/>
        </p:nvSpPr>
        <p:spPr>
          <a:xfrm>
            <a:off x="1" y="4475423"/>
            <a:ext cx="9144000" cy="664917"/>
          </a:xfrm>
          <a:custGeom>
            <a:rect b="b" l="l" r="r" t="t"/>
            <a:pathLst>
              <a:path extrusionOk="0" h="887101" w="12192001">
                <a:moveTo>
                  <a:pt x="12192000" y="0"/>
                </a:moveTo>
                <a:lnTo>
                  <a:pt x="12192000" y="600141"/>
                </a:lnTo>
                <a:lnTo>
                  <a:pt x="12192001" y="600141"/>
                </a:lnTo>
                <a:lnTo>
                  <a:pt x="12192001" y="887101"/>
                </a:lnTo>
                <a:lnTo>
                  <a:pt x="0" y="887101"/>
                </a:lnTo>
                <a:lnTo>
                  <a:pt x="0" y="600141"/>
                </a:lnTo>
                <a:lnTo>
                  <a:pt x="11596677" y="600141"/>
                </a:lnTo>
                <a:lnTo>
                  <a:pt x="11596677" y="600140"/>
                </a:lnTo>
                <a:lnTo>
                  <a:pt x="11596682" y="600141"/>
                </a:lnTo>
                <a:lnTo>
                  <a:pt x="11716656" y="587949"/>
                </a:lnTo>
                <a:cubicBezTo>
                  <a:pt x="11949181" y="539982"/>
                  <a:pt x="12132324" y="355352"/>
                  <a:pt x="12179906" y="120942"/>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800"/>
              <a:buFont typeface="Calibri"/>
              <a:buNone/>
            </a:pPr>
            <a:r>
              <a:t/>
            </a:r>
            <a:endParaRPr b="1" i="0" sz="1800" u="none" cap="none" strike="noStrike">
              <a:solidFill>
                <a:srgbClr val="FFFFFF"/>
              </a:solidFill>
              <a:latin typeface="Calibri"/>
              <a:ea typeface="Calibri"/>
              <a:cs typeface="Calibri"/>
              <a:sym typeface="Calibri"/>
            </a:endParaRPr>
          </a:p>
        </p:txBody>
      </p:sp>
      <p:sp>
        <p:nvSpPr>
          <p:cNvPr id="58" name="Google Shape;58;p14"/>
          <p:cNvSpPr/>
          <p:nvPr/>
        </p:nvSpPr>
        <p:spPr>
          <a:xfrm flipH="1">
            <a:off x="5882835" y="2113252"/>
            <a:ext cx="1627774" cy="2113251"/>
          </a:xfrm>
          <a:prstGeom prst="round2DiagRect">
            <a:avLst>
              <a:gd fmla="val 35830" name="adj1"/>
              <a:gd fmla="val 0" name="adj2"/>
            </a:avLst>
          </a:prstGeom>
          <a:blipFill rotWithShape="1">
            <a:blip r:embed="rId4">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800"/>
              <a:buFont typeface="Calibri"/>
              <a:buNone/>
            </a:pPr>
            <a:r>
              <a:t/>
            </a:r>
            <a:endParaRPr b="1" i="0" sz="1800" u="none" cap="none" strike="noStrike">
              <a:solidFill>
                <a:srgbClr val="FFFFFF"/>
              </a:solidFill>
              <a:latin typeface="Calibri"/>
              <a:ea typeface="Calibri"/>
              <a:cs typeface="Calibri"/>
              <a:sym typeface="Calibri"/>
            </a:endParaRPr>
          </a:p>
        </p:txBody>
      </p:sp>
      <p:sp>
        <p:nvSpPr>
          <p:cNvPr id="59" name="Google Shape;59;p14"/>
          <p:cNvSpPr/>
          <p:nvPr/>
        </p:nvSpPr>
        <p:spPr>
          <a:xfrm>
            <a:off x="7510610" y="1121084"/>
            <a:ext cx="1627774" cy="2113251"/>
          </a:xfrm>
          <a:prstGeom prst="round2DiagRect">
            <a:avLst>
              <a:gd fmla="val 35830" name="adj1"/>
              <a:gd fmla="val 0" name="adj2"/>
            </a:avLst>
          </a:prstGeom>
          <a:blipFill rotWithShape="1">
            <a:blip r:embed="rId5">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800"/>
              <a:buFont typeface="Calibri"/>
              <a:buNone/>
            </a:pPr>
            <a:r>
              <a:t/>
            </a:r>
            <a:endParaRPr b="1" i="0" sz="1800" u="none" cap="none" strike="noStrike">
              <a:solidFill>
                <a:srgbClr val="FFFFFF"/>
              </a:solidFill>
              <a:latin typeface="Calibri"/>
              <a:ea typeface="Calibri"/>
              <a:cs typeface="Calibri"/>
              <a:sym typeface="Calibri"/>
            </a:endParaRPr>
          </a:p>
        </p:txBody>
      </p:sp>
      <p:sp>
        <p:nvSpPr>
          <p:cNvPr id="60" name="Google Shape;60;p14"/>
          <p:cNvSpPr txBox="1"/>
          <p:nvPr>
            <p:ph type="title"/>
          </p:nvPr>
        </p:nvSpPr>
        <p:spPr>
          <a:xfrm>
            <a:off x="586855" y="2219095"/>
            <a:ext cx="4967784" cy="138499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500"/>
              <a:buFont typeface="Calibri"/>
              <a:buNone/>
              <a:defRPr sz="4500">
                <a:solidFill>
                  <a:schemeClr val="lt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efault layout">
  <p:cSld name="3_Default layout">
    <p:spTree>
      <p:nvGrpSpPr>
        <p:cNvPr id="61" name="Shape 61"/>
        <p:cNvGrpSpPr/>
        <p:nvPr/>
      </p:nvGrpSpPr>
      <p:grpSpPr>
        <a:xfrm>
          <a:off x="0" y="0"/>
          <a:ext cx="0" cy="0"/>
          <a:chOff x="0" y="0"/>
          <a:chExt cx="0" cy="0"/>
        </a:xfrm>
      </p:grpSpPr>
      <p:sp>
        <p:nvSpPr>
          <p:cNvPr id="62" name="Google Shape;62;p15"/>
          <p:cNvSpPr/>
          <p:nvPr/>
        </p:nvSpPr>
        <p:spPr>
          <a:xfrm>
            <a:off x="0" y="0"/>
            <a:ext cx="9144000" cy="798990"/>
          </a:xfrm>
          <a:prstGeom prst="rect">
            <a:avLst/>
          </a:prstGeom>
          <a:solidFill>
            <a:srgbClr val="00183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3" name="Google Shape;63;p15"/>
          <p:cNvSpPr txBox="1"/>
          <p:nvPr>
            <p:ph type="title"/>
          </p:nvPr>
        </p:nvSpPr>
        <p:spPr>
          <a:xfrm>
            <a:off x="225426" y="211723"/>
            <a:ext cx="8707746" cy="384721"/>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500"/>
              <a:buFont typeface="Calibri"/>
              <a:buNone/>
              <a:defRPr sz="2500">
                <a:solidFill>
                  <a:schemeClr val="lt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64" name="Google Shape;64;p15"/>
          <p:cNvPicPr preferRelativeResize="0"/>
          <p:nvPr/>
        </p:nvPicPr>
        <p:blipFill rotWithShape="1">
          <a:blip r:embed="rId2">
            <a:alphaModFix/>
          </a:blip>
          <a:srcRect b="28937" l="4334" r="3294" t="9545"/>
          <a:stretch/>
        </p:blipFill>
        <p:spPr>
          <a:xfrm>
            <a:off x="210830" y="4641274"/>
            <a:ext cx="1074253" cy="354044"/>
          </a:xfrm>
          <a:prstGeom prst="rect">
            <a:avLst/>
          </a:prstGeom>
          <a:noFill/>
          <a:ln>
            <a:noFill/>
          </a:ln>
        </p:spPr>
      </p:pic>
      <p:sp>
        <p:nvSpPr>
          <p:cNvPr id="65" name="Google Shape;65;p15"/>
          <p:cNvSpPr/>
          <p:nvPr/>
        </p:nvSpPr>
        <p:spPr>
          <a:xfrm flipH="1" rot="10800000">
            <a:off x="8601076" y="4859907"/>
            <a:ext cx="332096" cy="13716"/>
          </a:xfrm>
          <a:prstGeom prst="rect">
            <a:avLst/>
          </a:prstGeom>
          <a:solidFill>
            <a:srgbClr val="00183C"/>
          </a:solidFill>
          <a:ln cap="flat" cmpd="sng" w="12700">
            <a:solidFill>
              <a:srgbClr val="00183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6" name="Google Shape;66;p15"/>
          <p:cNvSpPr txBox="1"/>
          <p:nvPr/>
        </p:nvSpPr>
        <p:spPr>
          <a:xfrm>
            <a:off x="8601076" y="4922044"/>
            <a:ext cx="332096" cy="22145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fld id="{00000000-1234-1234-1234-123412341234}" type="slidenum">
              <a:rPr b="0" i="0" lang="en" sz="1100" u="none" cap="none" strike="noStrike">
                <a:solidFill>
                  <a:schemeClr val="dk1"/>
                </a:solidFill>
                <a:latin typeface="Calibri"/>
                <a:ea typeface="Calibri"/>
                <a:cs typeface="Calibri"/>
                <a:sym typeface="Calibri"/>
              </a:rPr>
              <a:t>‹#›</a:t>
            </a:fld>
            <a:endParaRPr b="0" i="0" sz="11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layout">
  <p:cSld name="Default layout">
    <p:spTree>
      <p:nvGrpSpPr>
        <p:cNvPr id="67" name="Shape 67"/>
        <p:cNvGrpSpPr/>
        <p:nvPr/>
      </p:nvGrpSpPr>
      <p:grpSpPr>
        <a:xfrm>
          <a:off x="0" y="0"/>
          <a:ext cx="0" cy="0"/>
          <a:chOff x="0" y="0"/>
          <a:chExt cx="0" cy="0"/>
        </a:xfrm>
      </p:grpSpPr>
      <p:sp>
        <p:nvSpPr>
          <p:cNvPr id="68" name="Google Shape;68;p16"/>
          <p:cNvSpPr/>
          <p:nvPr/>
        </p:nvSpPr>
        <p:spPr>
          <a:xfrm>
            <a:off x="0" y="0"/>
            <a:ext cx="9144000" cy="7989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9" name="Google Shape;69;p16"/>
          <p:cNvSpPr txBox="1"/>
          <p:nvPr>
            <p:ph type="title"/>
          </p:nvPr>
        </p:nvSpPr>
        <p:spPr>
          <a:xfrm>
            <a:off x="225426" y="211723"/>
            <a:ext cx="8707746" cy="384721"/>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500"/>
              <a:buFont typeface="Calibri"/>
              <a:buNone/>
              <a:defRPr sz="2500">
                <a:solidFill>
                  <a:schemeClr val="lt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70" name="Google Shape;70;p16"/>
          <p:cNvPicPr preferRelativeResize="0"/>
          <p:nvPr/>
        </p:nvPicPr>
        <p:blipFill rotWithShape="1">
          <a:blip r:embed="rId2">
            <a:alphaModFix/>
          </a:blip>
          <a:srcRect b="28937" l="4334" r="3294" t="9545"/>
          <a:stretch/>
        </p:blipFill>
        <p:spPr>
          <a:xfrm>
            <a:off x="210830" y="4641274"/>
            <a:ext cx="1074253" cy="354044"/>
          </a:xfrm>
          <a:prstGeom prst="rect">
            <a:avLst/>
          </a:prstGeom>
          <a:noFill/>
          <a:ln>
            <a:noFill/>
          </a:ln>
        </p:spPr>
      </p:pic>
      <p:sp>
        <p:nvSpPr>
          <p:cNvPr id="71" name="Google Shape;71;p16"/>
          <p:cNvSpPr/>
          <p:nvPr/>
        </p:nvSpPr>
        <p:spPr>
          <a:xfrm flipH="1" rot="10800000">
            <a:off x="8601076" y="4859907"/>
            <a:ext cx="332096" cy="13716"/>
          </a:xfrm>
          <a:prstGeom prst="rect">
            <a:avLst/>
          </a:prstGeom>
          <a:solidFill>
            <a:srgbClr val="00183C"/>
          </a:solidFill>
          <a:ln cap="flat" cmpd="sng" w="12700">
            <a:solidFill>
              <a:srgbClr val="00183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2" name="Google Shape;72;p16"/>
          <p:cNvSpPr txBox="1"/>
          <p:nvPr/>
        </p:nvSpPr>
        <p:spPr>
          <a:xfrm>
            <a:off x="8601076" y="4922044"/>
            <a:ext cx="332096" cy="22145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fld id="{00000000-1234-1234-1234-123412341234}" type="slidenum">
              <a:rPr b="0" i="0" lang="en" sz="1100" u="none" cap="none" strike="noStrike">
                <a:solidFill>
                  <a:schemeClr val="dk1"/>
                </a:solidFill>
                <a:latin typeface="Calibri"/>
                <a:ea typeface="Calibri"/>
                <a:cs typeface="Calibri"/>
                <a:sym typeface="Calibri"/>
              </a:rPr>
              <a:t>‹#›</a:t>
            </a:fld>
            <a:endParaRPr b="0" i="0" sz="11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Slide - 2">
  <p:cSld name="Main Title Slide - 2">
    <p:spTree>
      <p:nvGrpSpPr>
        <p:cNvPr id="73" name="Shape 73"/>
        <p:cNvGrpSpPr/>
        <p:nvPr/>
      </p:nvGrpSpPr>
      <p:grpSpPr>
        <a:xfrm>
          <a:off x="0" y="0"/>
          <a:ext cx="0" cy="0"/>
          <a:chOff x="0" y="0"/>
          <a:chExt cx="0" cy="0"/>
        </a:xfrm>
      </p:grpSpPr>
      <p:sp>
        <p:nvSpPr>
          <p:cNvPr id="74" name="Google Shape;74;p17"/>
          <p:cNvSpPr/>
          <p:nvPr/>
        </p:nvSpPr>
        <p:spPr>
          <a:xfrm>
            <a:off x="0" y="0"/>
            <a:ext cx="9144000"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5" name="Google Shape;75;p17"/>
          <p:cNvSpPr/>
          <p:nvPr/>
        </p:nvSpPr>
        <p:spPr>
          <a:xfrm>
            <a:off x="0" y="561976"/>
            <a:ext cx="8477250" cy="4581525"/>
          </a:xfrm>
          <a:custGeom>
            <a:rect b="b" l="l" r="r" t="t"/>
            <a:pathLst>
              <a:path extrusionOk="0" h="6108700" w="11303000">
                <a:moveTo>
                  <a:pt x="0" y="0"/>
                </a:moveTo>
                <a:lnTo>
                  <a:pt x="9613866" y="0"/>
                </a:lnTo>
                <a:cubicBezTo>
                  <a:pt x="10546749" y="0"/>
                  <a:pt x="11303000" y="756251"/>
                  <a:pt x="11303000" y="1689134"/>
                </a:cubicBezTo>
                <a:lnTo>
                  <a:pt x="11303000" y="6108700"/>
                </a:lnTo>
                <a:lnTo>
                  <a:pt x="0" y="6108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A picture containing text, device, gauge, meter&#10;&#10;Description automatically generated" id="76" name="Google Shape;76;p17"/>
          <p:cNvPicPr preferRelativeResize="0"/>
          <p:nvPr/>
        </p:nvPicPr>
        <p:blipFill rotWithShape="1">
          <a:blip r:embed="rId2">
            <a:alphaModFix/>
          </a:blip>
          <a:srcRect b="0" l="0" r="0" t="0"/>
          <a:stretch/>
        </p:blipFill>
        <p:spPr>
          <a:xfrm>
            <a:off x="462736" y="911453"/>
            <a:ext cx="1402397" cy="503553"/>
          </a:xfrm>
          <a:prstGeom prst="rect">
            <a:avLst/>
          </a:prstGeom>
          <a:noFill/>
          <a:ln>
            <a:noFill/>
          </a:ln>
        </p:spPr>
      </p:pic>
      <p:sp>
        <p:nvSpPr>
          <p:cNvPr id="77" name="Google Shape;77;p17"/>
          <p:cNvSpPr txBox="1"/>
          <p:nvPr>
            <p:ph type="title"/>
          </p:nvPr>
        </p:nvSpPr>
        <p:spPr>
          <a:xfrm>
            <a:off x="526235" y="2004854"/>
            <a:ext cx="6039046" cy="1495794"/>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lt1"/>
              </a:buClr>
              <a:buSzPts val="5400"/>
              <a:buFont typeface="Calibri"/>
              <a:buNone/>
              <a:defRPr sz="5400">
                <a:solidFill>
                  <a:schemeClr val="lt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17"/>
          <p:cNvSpPr txBox="1"/>
          <p:nvPr>
            <p:ph idx="1" type="body"/>
          </p:nvPr>
        </p:nvSpPr>
        <p:spPr>
          <a:xfrm>
            <a:off x="526258" y="3971302"/>
            <a:ext cx="2794397" cy="260747"/>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800"/>
              </a:spcBef>
              <a:spcAft>
                <a:spcPts val="0"/>
              </a:spcAft>
              <a:buClr>
                <a:schemeClr val="lt1"/>
              </a:buClr>
              <a:buSzPts val="1800"/>
              <a:buNone/>
              <a:defRPr sz="1800">
                <a:solidFill>
                  <a:schemeClr val="lt1"/>
                </a:solidFill>
                <a:latin typeface="Poppins Medium"/>
                <a:ea typeface="Poppins Medium"/>
                <a:cs typeface="Poppins Medium"/>
                <a:sym typeface="Poppins Medium"/>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o"/>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 name="Google Shape;79;p17"/>
          <p:cNvSpPr txBox="1"/>
          <p:nvPr>
            <p:ph idx="2" type="body"/>
          </p:nvPr>
        </p:nvSpPr>
        <p:spPr>
          <a:xfrm>
            <a:off x="526258" y="4305179"/>
            <a:ext cx="2794397" cy="260747"/>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800"/>
              </a:spcBef>
              <a:spcAft>
                <a:spcPts val="0"/>
              </a:spcAft>
              <a:buClr>
                <a:schemeClr val="lt1"/>
              </a:buClr>
              <a:buSzPts val="1800"/>
              <a:buNone/>
              <a:defRPr sz="1800">
                <a:solidFill>
                  <a:schemeClr val="lt1"/>
                </a:solidFill>
                <a:latin typeface="Poppins Medium"/>
                <a:ea typeface="Poppins Medium"/>
                <a:cs typeface="Poppins Medium"/>
                <a:sym typeface="Poppins Medium"/>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o"/>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Slide - 1">
  <p:cSld name="Chapter Slide - 1">
    <p:spTree>
      <p:nvGrpSpPr>
        <p:cNvPr id="80" name="Shape 80"/>
        <p:cNvGrpSpPr/>
        <p:nvPr/>
      </p:nvGrpSpPr>
      <p:grpSpPr>
        <a:xfrm>
          <a:off x="0" y="0"/>
          <a:ext cx="0" cy="0"/>
          <a:chOff x="0" y="0"/>
          <a:chExt cx="0" cy="0"/>
        </a:xfrm>
      </p:grpSpPr>
      <p:sp>
        <p:nvSpPr>
          <p:cNvPr id="81" name="Google Shape;81;p18"/>
          <p:cNvSpPr/>
          <p:nvPr/>
        </p:nvSpPr>
        <p:spPr>
          <a:xfrm>
            <a:off x="0" y="0"/>
            <a:ext cx="91440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2" name="Google Shape;82;p18"/>
          <p:cNvSpPr/>
          <p:nvPr/>
        </p:nvSpPr>
        <p:spPr>
          <a:xfrm>
            <a:off x="0" y="283267"/>
            <a:ext cx="8863220" cy="4860235"/>
          </a:xfrm>
          <a:custGeom>
            <a:rect b="b" l="l" r="r" t="t"/>
            <a:pathLst>
              <a:path extrusionOk="0" h="6108700" w="11303000">
                <a:moveTo>
                  <a:pt x="0" y="0"/>
                </a:moveTo>
                <a:lnTo>
                  <a:pt x="9613866" y="0"/>
                </a:lnTo>
                <a:cubicBezTo>
                  <a:pt x="10546749" y="0"/>
                  <a:pt x="11303000" y="756251"/>
                  <a:pt x="11303000" y="1689134"/>
                </a:cubicBezTo>
                <a:lnTo>
                  <a:pt x="11303000" y="6108700"/>
                </a:lnTo>
                <a:lnTo>
                  <a:pt x="0" y="610870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A picture containing text, device, gauge, meter&#10;&#10;Description automatically generated" id="83" name="Google Shape;83;p18"/>
          <p:cNvPicPr preferRelativeResize="0"/>
          <p:nvPr/>
        </p:nvPicPr>
        <p:blipFill rotWithShape="1">
          <a:blip r:embed="rId2">
            <a:alphaModFix/>
          </a:blip>
          <a:srcRect b="0" l="0" r="0" t="0"/>
          <a:stretch/>
        </p:blipFill>
        <p:spPr>
          <a:xfrm>
            <a:off x="7759976" y="4643687"/>
            <a:ext cx="885023" cy="317782"/>
          </a:xfrm>
          <a:prstGeom prst="rect">
            <a:avLst/>
          </a:prstGeom>
          <a:noFill/>
          <a:ln>
            <a:noFill/>
          </a:ln>
        </p:spPr>
      </p:pic>
      <p:sp>
        <p:nvSpPr>
          <p:cNvPr id="84" name="Google Shape;84;p18"/>
          <p:cNvSpPr txBox="1"/>
          <p:nvPr>
            <p:ph type="title"/>
          </p:nvPr>
        </p:nvSpPr>
        <p:spPr>
          <a:xfrm>
            <a:off x="526235" y="2004854"/>
            <a:ext cx="6039046" cy="1495794"/>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lt1"/>
              </a:buClr>
              <a:buSzPts val="5400"/>
              <a:buFont typeface="Calibri"/>
              <a:buNone/>
              <a:defRPr sz="5400">
                <a:solidFill>
                  <a:schemeClr val="lt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Default layout">
  <p:cSld name="6_Default layout">
    <p:bg>
      <p:bgPr>
        <a:solidFill>
          <a:srgbClr val="00183C"/>
        </a:solidFill>
      </p:bgPr>
    </p:bg>
    <p:spTree>
      <p:nvGrpSpPr>
        <p:cNvPr id="85" name="Shape 85"/>
        <p:cNvGrpSpPr/>
        <p:nvPr/>
      </p:nvGrpSpPr>
      <p:grpSpPr>
        <a:xfrm>
          <a:off x="0" y="0"/>
          <a:ext cx="0" cy="0"/>
          <a:chOff x="0" y="0"/>
          <a:chExt cx="0" cy="0"/>
        </a:xfrm>
      </p:grpSpPr>
      <p:sp>
        <p:nvSpPr>
          <p:cNvPr id="86" name="Google Shape;86;p19"/>
          <p:cNvSpPr txBox="1"/>
          <p:nvPr>
            <p:ph type="title"/>
          </p:nvPr>
        </p:nvSpPr>
        <p:spPr>
          <a:xfrm>
            <a:off x="225426" y="211723"/>
            <a:ext cx="8707746" cy="384721"/>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500"/>
              <a:buFont typeface="Calibri"/>
              <a:buNone/>
              <a:defRPr sz="2500">
                <a:solidFill>
                  <a:schemeClr val="lt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p19"/>
          <p:cNvSpPr/>
          <p:nvPr/>
        </p:nvSpPr>
        <p:spPr>
          <a:xfrm flipH="1" rot="10800000">
            <a:off x="8601076" y="4859907"/>
            <a:ext cx="332096" cy="1371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8" name="Google Shape;88;p19"/>
          <p:cNvSpPr txBox="1"/>
          <p:nvPr/>
        </p:nvSpPr>
        <p:spPr>
          <a:xfrm>
            <a:off x="8601076" y="4922044"/>
            <a:ext cx="332096" cy="22145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fld id="{00000000-1234-1234-1234-123412341234}" type="slidenum">
              <a:rPr b="0" i="0" lang="en" sz="1100" u="none" cap="none" strike="noStrike">
                <a:solidFill>
                  <a:schemeClr val="lt1"/>
                </a:solidFill>
                <a:latin typeface="Calibri"/>
                <a:ea typeface="Calibri"/>
                <a:cs typeface="Calibri"/>
                <a:sym typeface="Calibri"/>
              </a:rPr>
              <a:t>‹#›</a:t>
            </a:fld>
            <a:endParaRPr b="0" i="0" sz="1100" u="none" cap="none" strike="noStrike">
              <a:solidFill>
                <a:schemeClr val="lt1"/>
              </a:solidFill>
              <a:latin typeface="Calibri"/>
              <a:ea typeface="Calibri"/>
              <a:cs typeface="Calibri"/>
              <a:sym typeface="Calibri"/>
            </a:endParaRPr>
          </a:p>
        </p:txBody>
      </p:sp>
      <p:pic>
        <p:nvPicPr>
          <p:cNvPr id="89" name="Google Shape;89;p19"/>
          <p:cNvPicPr preferRelativeResize="0"/>
          <p:nvPr/>
        </p:nvPicPr>
        <p:blipFill rotWithShape="1">
          <a:blip r:embed="rId2">
            <a:alphaModFix/>
          </a:blip>
          <a:srcRect b="28937" l="4334" r="3294" t="9545"/>
          <a:stretch/>
        </p:blipFill>
        <p:spPr>
          <a:xfrm>
            <a:off x="210830" y="4641274"/>
            <a:ext cx="1074253" cy="35404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Default layout">
  <p:cSld name="5_Default layout">
    <p:spTree>
      <p:nvGrpSpPr>
        <p:cNvPr id="90" name="Shape 90"/>
        <p:cNvGrpSpPr/>
        <p:nvPr/>
      </p:nvGrpSpPr>
      <p:grpSpPr>
        <a:xfrm>
          <a:off x="0" y="0"/>
          <a:ext cx="0" cy="0"/>
          <a:chOff x="0" y="0"/>
          <a:chExt cx="0" cy="0"/>
        </a:xfrm>
      </p:grpSpPr>
      <p:sp>
        <p:nvSpPr>
          <p:cNvPr id="91" name="Google Shape;91;p20"/>
          <p:cNvSpPr txBox="1"/>
          <p:nvPr>
            <p:ph type="title"/>
          </p:nvPr>
        </p:nvSpPr>
        <p:spPr>
          <a:xfrm>
            <a:off x="225425" y="211723"/>
            <a:ext cx="8720138" cy="38472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2"/>
              </a:buClr>
              <a:buSzPts val="2500"/>
              <a:buFont typeface="Calibri"/>
              <a:buNone/>
              <a:defRPr b="1" sz="2500">
                <a:solidFill>
                  <a:schemeClr val="dk2"/>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92" name="Google Shape;92;p20"/>
          <p:cNvPicPr preferRelativeResize="0"/>
          <p:nvPr/>
        </p:nvPicPr>
        <p:blipFill rotWithShape="1">
          <a:blip r:embed="rId2">
            <a:alphaModFix/>
          </a:blip>
          <a:srcRect b="28937" l="4334" r="3294" t="9545"/>
          <a:stretch/>
        </p:blipFill>
        <p:spPr>
          <a:xfrm>
            <a:off x="210830" y="4641274"/>
            <a:ext cx="1074253" cy="354044"/>
          </a:xfrm>
          <a:prstGeom prst="rect">
            <a:avLst/>
          </a:prstGeom>
          <a:noFill/>
          <a:ln>
            <a:noFill/>
          </a:ln>
        </p:spPr>
      </p:pic>
      <p:sp>
        <p:nvSpPr>
          <p:cNvPr id="93" name="Google Shape;93;p20"/>
          <p:cNvSpPr/>
          <p:nvPr/>
        </p:nvSpPr>
        <p:spPr>
          <a:xfrm flipH="1" rot="10800000">
            <a:off x="8601076" y="4859907"/>
            <a:ext cx="332096" cy="13716"/>
          </a:xfrm>
          <a:prstGeom prst="rect">
            <a:avLst/>
          </a:prstGeom>
          <a:solidFill>
            <a:srgbClr val="00183C"/>
          </a:solidFill>
          <a:ln cap="flat" cmpd="sng" w="12700">
            <a:solidFill>
              <a:srgbClr val="00183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4" name="Google Shape;94;p20"/>
          <p:cNvSpPr txBox="1"/>
          <p:nvPr/>
        </p:nvSpPr>
        <p:spPr>
          <a:xfrm>
            <a:off x="8601076" y="4922044"/>
            <a:ext cx="332096" cy="22145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fld id="{00000000-1234-1234-1234-123412341234}" type="slidenum">
              <a:rPr b="0" i="0" lang="en" sz="1100" u="none" cap="none" strike="noStrike">
                <a:solidFill>
                  <a:schemeClr val="dk1"/>
                </a:solidFill>
                <a:latin typeface="Calibri"/>
                <a:ea typeface="Calibri"/>
                <a:cs typeface="Calibri"/>
                <a:sym typeface="Calibri"/>
              </a:rPr>
              <a:t>‹#›</a:t>
            </a:fld>
            <a:endParaRPr b="0" i="0" sz="1100" u="none" cap="none" strike="noStrike">
              <a:solidFill>
                <a:schemeClr val="dk1"/>
              </a:solidFill>
              <a:latin typeface="Calibri"/>
              <a:ea typeface="Calibri"/>
              <a:cs typeface="Calibri"/>
              <a:sym typeface="Calibri"/>
            </a:endParaRPr>
          </a:p>
        </p:txBody>
      </p:sp>
    </p:spTree>
  </p:cSld>
  <p:clrMapOvr>
    <a:masterClrMapping/>
  </p:clrMapOvr>
  <p:extLst>
    <p:ext uri="{DCECCB84-F9BA-43D5-87BE-67443E8EF086}">
      <p15:sldGuideLst>
        <p15:guide id="1" orient="horz" pos="219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layout">
  <p:cSld name="1_Default layout">
    <p:spTree>
      <p:nvGrpSpPr>
        <p:cNvPr id="95" name="Shape 95"/>
        <p:cNvGrpSpPr/>
        <p:nvPr/>
      </p:nvGrpSpPr>
      <p:grpSpPr>
        <a:xfrm>
          <a:off x="0" y="0"/>
          <a:ext cx="0" cy="0"/>
          <a:chOff x="0" y="0"/>
          <a:chExt cx="0" cy="0"/>
        </a:xfrm>
      </p:grpSpPr>
      <p:sp>
        <p:nvSpPr>
          <p:cNvPr id="96" name="Google Shape;96;p21"/>
          <p:cNvSpPr/>
          <p:nvPr/>
        </p:nvSpPr>
        <p:spPr>
          <a:xfrm>
            <a:off x="1" y="0"/>
            <a:ext cx="2664619"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7" name="Google Shape;97;p21"/>
          <p:cNvSpPr txBox="1"/>
          <p:nvPr>
            <p:ph type="title"/>
          </p:nvPr>
        </p:nvSpPr>
        <p:spPr>
          <a:xfrm>
            <a:off x="196543" y="1589993"/>
            <a:ext cx="2360921" cy="1615827"/>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3500"/>
              <a:buFont typeface="Calibri"/>
              <a:buNone/>
              <a:defRPr b="1" sz="3500">
                <a:solidFill>
                  <a:schemeClr val="lt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98" name="Google Shape;98;p21"/>
          <p:cNvPicPr preferRelativeResize="0"/>
          <p:nvPr/>
        </p:nvPicPr>
        <p:blipFill rotWithShape="1">
          <a:blip r:embed="rId2">
            <a:alphaModFix/>
          </a:blip>
          <a:srcRect b="28937" l="4334" r="3294" t="9545"/>
          <a:stretch/>
        </p:blipFill>
        <p:spPr>
          <a:xfrm>
            <a:off x="210830" y="4641274"/>
            <a:ext cx="1074253" cy="354044"/>
          </a:xfrm>
          <a:prstGeom prst="rect">
            <a:avLst/>
          </a:prstGeom>
          <a:noFill/>
          <a:ln>
            <a:noFill/>
          </a:ln>
        </p:spPr>
      </p:pic>
      <p:sp>
        <p:nvSpPr>
          <p:cNvPr id="99" name="Google Shape;99;p21"/>
          <p:cNvSpPr/>
          <p:nvPr/>
        </p:nvSpPr>
        <p:spPr>
          <a:xfrm flipH="1" rot="10800000">
            <a:off x="8601076" y="4859907"/>
            <a:ext cx="332096" cy="13716"/>
          </a:xfrm>
          <a:prstGeom prst="rect">
            <a:avLst/>
          </a:prstGeom>
          <a:solidFill>
            <a:srgbClr val="00183C"/>
          </a:solidFill>
          <a:ln cap="flat" cmpd="sng" w="12700">
            <a:solidFill>
              <a:srgbClr val="00183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0" name="Google Shape;100;p21"/>
          <p:cNvSpPr txBox="1"/>
          <p:nvPr/>
        </p:nvSpPr>
        <p:spPr>
          <a:xfrm>
            <a:off x="8601076" y="4922044"/>
            <a:ext cx="332096" cy="22145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fld id="{00000000-1234-1234-1234-123412341234}" type="slidenum">
              <a:rPr b="0" i="0" lang="en" sz="1100" u="none" cap="none" strike="noStrike">
                <a:solidFill>
                  <a:schemeClr val="dk1"/>
                </a:solidFill>
                <a:latin typeface="Calibri"/>
                <a:ea typeface="Calibri"/>
                <a:cs typeface="Calibri"/>
                <a:sym typeface="Calibri"/>
              </a:rPr>
              <a:t>‹#›</a:t>
            </a:fld>
            <a:endParaRPr b="0" i="0" sz="11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efault layout">
  <p:cSld name="2_Default layout">
    <p:spTree>
      <p:nvGrpSpPr>
        <p:cNvPr id="101" name="Shape 101"/>
        <p:cNvGrpSpPr/>
        <p:nvPr/>
      </p:nvGrpSpPr>
      <p:grpSpPr>
        <a:xfrm>
          <a:off x="0" y="0"/>
          <a:ext cx="0" cy="0"/>
          <a:chOff x="0" y="0"/>
          <a:chExt cx="0" cy="0"/>
        </a:xfrm>
      </p:grpSpPr>
      <p:sp>
        <p:nvSpPr>
          <p:cNvPr id="102" name="Google Shape;102;p22"/>
          <p:cNvSpPr/>
          <p:nvPr/>
        </p:nvSpPr>
        <p:spPr>
          <a:xfrm>
            <a:off x="1" y="0"/>
            <a:ext cx="2664619"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3" name="Google Shape;103;p22"/>
          <p:cNvSpPr txBox="1"/>
          <p:nvPr>
            <p:ph type="title"/>
          </p:nvPr>
        </p:nvSpPr>
        <p:spPr>
          <a:xfrm>
            <a:off x="196543" y="1589993"/>
            <a:ext cx="2360921" cy="1615827"/>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lt1"/>
              </a:buClr>
              <a:buSzPts val="3500"/>
              <a:buFont typeface="Calibri"/>
              <a:buNone/>
              <a:defRPr sz="3500">
                <a:solidFill>
                  <a:schemeClr val="lt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04" name="Google Shape;104;p22"/>
          <p:cNvPicPr preferRelativeResize="0"/>
          <p:nvPr/>
        </p:nvPicPr>
        <p:blipFill rotWithShape="1">
          <a:blip r:embed="rId2">
            <a:alphaModFix/>
          </a:blip>
          <a:srcRect b="28937" l="4334" r="3294" t="9545"/>
          <a:stretch/>
        </p:blipFill>
        <p:spPr>
          <a:xfrm>
            <a:off x="210830" y="4641274"/>
            <a:ext cx="1074253" cy="354044"/>
          </a:xfrm>
          <a:prstGeom prst="rect">
            <a:avLst/>
          </a:prstGeom>
          <a:noFill/>
          <a:ln>
            <a:noFill/>
          </a:ln>
        </p:spPr>
      </p:pic>
      <p:sp>
        <p:nvSpPr>
          <p:cNvPr id="105" name="Google Shape;105;p22"/>
          <p:cNvSpPr/>
          <p:nvPr/>
        </p:nvSpPr>
        <p:spPr>
          <a:xfrm flipH="1" rot="10800000">
            <a:off x="8601076" y="4859907"/>
            <a:ext cx="332096" cy="13716"/>
          </a:xfrm>
          <a:prstGeom prst="rect">
            <a:avLst/>
          </a:prstGeom>
          <a:solidFill>
            <a:srgbClr val="00183C"/>
          </a:solidFill>
          <a:ln cap="flat" cmpd="sng" w="12700">
            <a:solidFill>
              <a:srgbClr val="00183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6" name="Google Shape;106;p22"/>
          <p:cNvSpPr txBox="1"/>
          <p:nvPr/>
        </p:nvSpPr>
        <p:spPr>
          <a:xfrm>
            <a:off x="8601076" y="4922044"/>
            <a:ext cx="332096" cy="22145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fld id="{00000000-1234-1234-1234-123412341234}" type="slidenum">
              <a:rPr b="0" i="0" lang="en" sz="1100" u="none" cap="none" strike="noStrike">
                <a:solidFill>
                  <a:schemeClr val="dk1"/>
                </a:solidFill>
                <a:latin typeface="Calibri"/>
                <a:ea typeface="Calibri"/>
                <a:cs typeface="Calibri"/>
                <a:sym typeface="Calibri"/>
              </a:rPr>
              <a:t>‹#›</a:t>
            </a:fld>
            <a:endParaRPr b="0" i="0" sz="11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efault layout">
  <p:cSld name="4_Default layout">
    <p:spTree>
      <p:nvGrpSpPr>
        <p:cNvPr id="107" name="Shape 107"/>
        <p:cNvGrpSpPr/>
        <p:nvPr/>
      </p:nvGrpSpPr>
      <p:grpSpPr>
        <a:xfrm>
          <a:off x="0" y="0"/>
          <a:ext cx="0" cy="0"/>
          <a:chOff x="0" y="0"/>
          <a:chExt cx="0" cy="0"/>
        </a:xfrm>
      </p:grpSpPr>
      <p:sp>
        <p:nvSpPr>
          <p:cNvPr id="108" name="Google Shape;108;p23"/>
          <p:cNvSpPr/>
          <p:nvPr/>
        </p:nvSpPr>
        <p:spPr>
          <a:xfrm>
            <a:off x="1" y="0"/>
            <a:ext cx="2664619" cy="5143500"/>
          </a:xfrm>
          <a:prstGeom prst="rect">
            <a:avLst/>
          </a:prstGeom>
          <a:solidFill>
            <a:srgbClr val="00183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9" name="Google Shape;109;p23"/>
          <p:cNvSpPr txBox="1"/>
          <p:nvPr>
            <p:ph type="title"/>
          </p:nvPr>
        </p:nvSpPr>
        <p:spPr>
          <a:xfrm>
            <a:off x="196543" y="1589993"/>
            <a:ext cx="2360921" cy="1615827"/>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lt1"/>
              </a:buClr>
              <a:buSzPts val="3500"/>
              <a:buFont typeface="Calibri"/>
              <a:buNone/>
              <a:defRPr sz="3500">
                <a:solidFill>
                  <a:schemeClr val="lt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10" name="Google Shape;110;p23"/>
          <p:cNvPicPr preferRelativeResize="0"/>
          <p:nvPr/>
        </p:nvPicPr>
        <p:blipFill rotWithShape="1">
          <a:blip r:embed="rId2">
            <a:alphaModFix/>
          </a:blip>
          <a:srcRect b="28937" l="4334" r="3294" t="9545"/>
          <a:stretch/>
        </p:blipFill>
        <p:spPr>
          <a:xfrm>
            <a:off x="210830" y="4641274"/>
            <a:ext cx="1074253" cy="354044"/>
          </a:xfrm>
          <a:prstGeom prst="rect">
            <a:avLst/>
          </a:prstGeom>
          <a:noFill/>
          <a:ln>
            <a:noFill/>
          </a:ln>
        </p:spPr>
      </p:pic>
      <p:sp>
        <p:nvSpPr>
          <p:cNvPr id="111" name="Google Shape;111;p23"/>
          <p:cNvSpPr/>
          <p:nvPr/>
        </p:nvSpPr>
        <p:spPr>
          <a:xfrm flipH="1" rot="10800000">
            <a:off x="8601076" y="4859907"/>
            <a:ext cx="332096" cy="13716"/>
          </a:xfrm>
          <a:prstGeom prst="rect">
            <a:avLst/>
          </a:prstGeom>
          <a:solidFill>
            <a:srgbClr val="00183C"/>
          </a:solidFill>
          <a:ln cap="flat" cmpd="sng" w="12700">
            <a:solidFill>
              <a:srgbClr val="00183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2" name="Google Shape;112;p23"/>
          <p:cNvSpPr txBox="1"/>
          <p:nvPr/>
        </p:nvSpPr>
        <p:spPr>
          <a:xfrm>
            <a:off x="8601076" y="4922044"/>
            <a:ext cx="332096" cy="22145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fld id="{00000000-1234-1234-1234-123412341234}" type="slidenum">
              <a:rPr b="0" i="0" lang="en" sz="1100" u="none" cap="none" strike="noStrike">
                <a:solidFill>
                  <a:schemeClr val="dk1"/>
                </a:solidFill>
                <a:latin typeface="Calibri"/>
                <a:ea typeface="Calibri"/>
                <a:cs typeface="Calibri"/>
                <a:sym typeface="Calibri"/>
              </a:rPr>
              <a:t>‹#›</a:t>
            </a:fld>
            <a:endParaRPr b="0" i="0" sz="11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13" name="Shape 113"/>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2"/>
        </a:solidFill>
      </p:bgPr>
    </p:bg>
    <p:spTree>
      <p:nvGrpSpPr>
        <p:cNvPr id="114" name="Shape 114"/>
        <p:cNvGrpSpPr/>
        <p:nvPr/>
      </p:nvGrpSpPr>
      <p:grpSpPr>
        <a:xfrm>
          <a:off x="0" y="0"/>
          <a:ext cx="0" cy="0"/>
          <a:chOff x="0" y="0"/>
          <a:chExt cx="0" cy="0"/>
        </a:xfrm>
      </p:grpSpPr>
      <p:pic>
        <p:nvPicPr>
          <p:cNvPr descr="A picture containing text, device, gauge, meter&#10;&#10;Description automatically generated" id="115" name="Google Shape;115;p25"/>
          <p:cNvPicPr preferRelativeResize="0"/>
          <p:nvPr/>
        </p:nvPicPr>
        <p:blipFill rotWithShape="1">
          <a:blip r:embed="rId2">
            <a:alphaModFix/>
          </a:blip>
          <a:srcRect b="0" l="0" r="0" t="0"/>
          <a:stretch/>
        </p:blipFill>
        <p:spPr>
          <a:xfrm>
            <a:off x="3329784" y="2125713"/>
            <a:ext cx="2484432" cy="89207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116" name="Shape 116"/>
        <p:cNvGrpSpPr/>
        <p:nvPr/>
      </p:nvGrpSpPr>
      <p:grpSpPr>
        <a:xfrm>
          <a:off x="0" y="0"/>
          <a:ext cx="0" cy="0"/>
          <a:chOff x="0" y="0"/>
          <a:chExt cx="0" cy="0"/>
        </a:xfrm>
      </p:grpSpPr>
      <p:sp>
        <p:nvSpPr>
          <p:cNvPr id="117" name="Google Shape;117;p26"/>
          <p:cNvSpPr txBox="1"/>
          <p:nvPr>
            <p:ph type="ctrTitle"/>
          </p:nvPr>
        </p:nvSpPr>
        <p:spPr>
          <a:xfrm>
            <a:off x="1143000" y="841772"/>
            <a:ext cx="6858000" cy="1790700"/>
          </a:xfrm>
          <a:prstGeom prst="rect">
            <a:avLst/>
          </a:prstGeom>
          <a:noFill/>
          <a:ln>
            <a:noFill/>
          </a:ln>
        </p:spPr>
        <p:txBody>
          <a:bodyPr anchorCtr="0" anchor="b" bIns="0" lIns="0" spcFirstLastPara="1" rIns="0" wrap="square" tIns="0">
            <a:normAutofit/>
          </a:bodyPr>
          <a:lstStyle>
            <a:lvl1pPr lvl="0" algn="ctr">
              <a:lnSpc>
                <a:spcPct val="90000"/>
              </a:lnSpc>
              <a:spcBef>
                <a:spcPts val="0"/>
              </a:spcBef>
              <a:spcAft>
                <a:spcPts val="0"/>
              </a:spcAft>
              <a:buClr>
                <a:schemeClr val="dk2"/>
              </a:buClr>
              <a:buSzPts val="4500"/>
              <a:buFont typeface="Poppins Medium"/>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8" name="Google Shape;118;p26"/>
          <p:cNvSpPr txBox="1"/>
          <p:nvPr>
            <p:ph idx="1" type="subTitle"/>
          </p:nvPr>
        </p:nvSpPr>
        <p:spPr>
          <a:xfrm>
            <a:off x="1143000" y="2701528"/>
            <a:ext cx="6858000" cy="1241821"/>
          </a:xfrm>
          <a:prstGeom prst="rect">
            <a:avLst/>
          </a:prstGeom>
          <a:noFill/>
          <a:ln>
            <a:noFill/>
          </a:ln>
        </p:spPr>
        <p:txBody>
          <a:bodyPr anchorCtr="0" anchor="t" bIns="0" lIns="0" spcFirstLastPara="1" rIns="0" wrap="square" tIns="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19" name="Google Shape;119;p26"/>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0" name="Google Shape;120;p26"/>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1" name="Google Shape;121;p26"/>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b="0" i="0" sz="1400" u="none" cap="none" strike="noStrike">
                <a:solidFill>
                  <a:schemeClr val="dk1"/>
                </a:solidFill>
                <a:latin typeface="Calibri"/>
                <a:ea typeface="Calibri"/>
                <a:cs typeface="Calibri"/>
                <a:sym typeface="Calibri"/>
              </a:defRPr>
            </a:lvl1pPr>
            <a:lvl2pPr indent="0" lvl="1" marL="0" marR="0" rtl="0" algn="l">
              <a:spcBef>
                <a:spcPts val="0"/>
              </a:spcBef>
              <a:buNone/>
              <a:defRPr b="0" i="0" sz="1400" u="none" cap="none" strike="noStrike">
                <a:solidFill>
                  <a:schemeClr val="dk1"/>
                </a:solidFill>
                <a:latin typeface="Calibri"/>
                <a:ea typeface="Calibri"/>
                <a:cs typeface="Calibri"/>
                <a:sym typeface="Calibri"/>
              </a:defRPr>
            </a:lvl2pPr>
            <a:lvl3pPr indent="0" lvl="2" marL="0" marR="0" rtl="0" algn="l">
              <a:spcBef>
                <a:spcPts val="0"/>
              </a:spcBef>
              <a:buNone/>
              <a:defRPr b="0" i="0" sz="1400" u="none" cap="none" strike="noStrike">
                <a:solidFill>
                  <a:schemeClr val="dk1"/>
                </a:solidFill>
                <a:latin typeface="Calibri"/>
                <a:ea typeface="Calibri"/>
                <a:cs typeface="Calibri"/>
                <a:sym typeface="Calibri"/>
              </a:defRPr>
            </a:lvl3pPr>
            <a:lvl4pPr indent="0" lvl="3" marL="0" marR="0" rtl="0" algn="l">
              <a:spcBef>
                <a:spcPts val="0"/>
              </a:spcBef>
              <a:buNone/>
              <a:defRPr b="0" i="0" sz="1400" u="none" cap="none" strike="noStrike">
                <a:solidFill>
                  <a:schemeClr val="dk1"/>
                </a:solidFill>
                <a:latin typeface="Calibri"/>
                <a:ea typeface="Calibri"/>
                <a:cs typeface="Calibri"/>
                <a:sym typeface="Calibri"/>
              </a:defRPr>
            </a:lvl4pPr>
            <a:lvl5pPr indent="0" lvl="4" marL="0" marR="0" rtl="0" algn="l">
              <a:spcBef>
                <a:spcPts val="0"/>
              </a:spcBef>
              <a:buNone/>
              <a:defRPr b="0" i="0" sz="1400" u="none" cap="none" strike="noStrike">
                <a:solidFill>
                  <a:schemeClr val="dk1"/>
                </a:solidFill>
                <a:latin typeface="Calibri"/>
                <a:ea typeface="Calibri"/>
                <a:cs typeface="Calibri"/>
                <a:sym typeface="Calibri"/>
              </a:defRPr>
            </a:lvl5pPr>
            <a:lvl6pPr indent="0" lvl="5" marL="0" marR="0" rtl="0" algn="l">
              <a:spcBef>
                <a:spcPts val="0"/>
              </a:spcBef>
              <a:buNone/>
              <a:defRPr b="0" i="0" sz="1400" u="none" cap="none" strike="noStrike">
                <a:solidFill>
                  <a:schemeClr val="dk1"/>
                </a:solidFill>
                <a:latin typeface="Calibri"/>
                <a:ea typeface="Calibri"/>
                <a:cs typeface="Calibri"/>
                <a:sym typeface="Calibri"/>
              </a:defRPr>
            </a:lvl6pPr>
            <a:lvl7pPr indent="0" lvl="6" marL="0" marR="0" rtl="0" algn="l">
              <a:spcBef>
                <a:spcPts val="0"/>
              </a:spcBef>
              <a:buNone/>
              <a:defRPr b="0" i="0" sz="1400" u="none" cap="none" strike="noStrike">
                <a:solidFill>
                  <a:schemeClr val="dk1"/>
                </a:solidFill>
                <a:latin typeface="Calibri"/>
                <a:ea typeface="Calibri"/>
                <a:cs typeface="Calibri"/>
                <a:sym typeface="Calibri"/>
              </a:defRPr>
            </a:lvl7pPr>
            <a:lvl8pPr indent="0" lvl="7" marL="0" marR="0" rtl="0" algn="l">
              <a:spcBef>
                <a:spcPts val="0"/>
              </a:spcBef>
              <a:buNone/>
              <a:defRPr b="0" i="0" sz="1400" u="none" cap="none" strike="noStrike">
                <a:solidFill>
                  <a:schemeClr val="dk1"/>
                </a:solidFill>
                <a:latin typeface="Calibri"/>
                <a:ea typeface="Calibri"/>
                <a:cs typeface="Calibri"/>
                <a:sym typeface="Calibri"/>
              </a:defRPr>
            </a:lvl8pPr>
            <a:lvl9pPr indent="0" lvl="8" marL="0" marR="0" rtl="0" algn="l">
              <a:spcBef>
                <a:spcPts val="0"/>
              </a:spcBef>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9"/>
            <a:ext cx="8229600" cy="85725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dk2"/>
              </a:buClr>
              <a:buSzPts val="2300"/>
              <a:buFont typeface="Poppins Medium"/>
              <a:buNone/>
              <a:defRPr b="1" i="0" sz="2300" u="none" cap="none" strike="noStrike">
                <a:solidFill>
                  <a:schemeClr val="dk2"/>
                </a:solidFill>
                <a:latin typeface="Poppins Medium"/>
                <a:ea typeface="Poppins Medium"/>
                <a:cs typeface="Poppins Medium"/>
                <a:sym typeface="Poppi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457200" y="1200151"/>
            <a:ext cx="8229600" cy="3394472"/>
          </a:xfrm>
          <a:prstGeom prst="rect">
            <a:avLst/>
          </a:prstGeom>
          <a:noFill/>
          <a:ln>
            <a:noFill/>
          </a:ln>
        </p:spPr>
        <p:txBody>
          <a:bodyPr anchorCtr="0" anchor="t" bIns="0" lIns="0" spcFirstLastPara="1" rIns="0" wrap="square" tIns="0">
            <a:normAutofit/>
          </a:bodyPr>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Poppins Medium"/>
                <a:ea typeface="Poppins Medium"/>
                <a:cs typeface="Poppins Medium"/>
                <a:sym typeface="Poppins Medium"/>
              </a:defRPr>
            </a:lvl1pPr>
            <a:lvl2pPr indent="-304800" lvl="1" marL="9144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Poppins Medium"/>
                <a:ea typeface="Poppins Medium"/>
                <a:cs typeface="Poppins Medium"/>
                <a:sym typeface="Poppins Medium"/>
              </a:defRPr>
            </a:lvl2pPr>
            <a:lvl3pPr indent="-304800" lvl="2" marL="1371600" marR="0" rtl="0" algn="l">
              <a:lnSpc>
                <a:spcPct val="90000"/>
              </a:lnSpc>
              <a:spcBef>
                <a:spcPts val="400"/>
              </a:spcBef>
              <a:spcAft>
                <a:spcPts val="0"/>
              </a:spcAft>
              <a:buClr>
                <a:schemeClr val="dk1"/>
              </a:buClr>
              <a:buSzPts val="1200"/>
              <a:buFont typeface="Poppins Light"/>
              <a:buChar char="−"/>
              <a:defRPr b="0" i="0" sz="1200" u="none" cap="none" strike="noStrike">
                <a:solidFill>
                  <a:schemeClr val="dk1"/>
                </a:solidFill>
                <a:latin typeface="Poppins Medium"/>
                <a:ea typeface="Poppins Medium"/>
                <a:cs typeface="Poppins Medium"/>
                <a:sym typeface="Poppins Medium"/>
              </a:defRPr>
            </a:lvl3pPr>
            <a:lvl4pPr indent="-304800" lvl="3" marL="1828800" marR="0" rtl="0" algn="l">
              <a:lnSpc>
                <a:spcPct val="90000"/>
              </a:lnSpc>
              <a:spcBef>
                <a:spcPts val="400"/>
              </a:spcBef>
              <a:spcAft>
                <a:spcPts val="0"/>
              </a:spcAft>
              <a:buClr>
                <a:schemeClr val="dk1"/>
              </a:buClr>
              <a:buSzPts val="1200"/>
              <a:buFont typeface="Courier New"/>
              <a:buChar char="o"/>
              <a:defRPr b="0" i="0" sz="1200" u="none" cap="none" strike="noStrike">
                <a:solidFill>
                  <a:schemeClr val="dk1"/>
                </a:solidFill>
                <a:latin typeface="Poppins Medium"/>
                <a:ea typeface="Poppins Medium"/>
                <a:cs typeface="Poppins Medium"/>
                <a:sym typeface="Poppins Medium"/>
              </a:defRPr>
            </a:lvl4pPr>
            <a:lvl5pPr indent="-304800" lvl="4" marL="2286000" marR="0" rtl="0" algn="l">
              <a:lnSpc>
                <a:spcPct val="90000"/>
              </a:lnSpc>
              <a:spcBef>
                <a:spcPts val="400"/>
              </a:spcBef>
              <a:spcAft>
                <a:spcPts val="0"/>
              </a:spcAft>
              <a:buClr>
                <a:schemeClr val="dk1"/>
              </a:buClr>
              <a:buSzPts val="1200"/>
              <a:buFont typeface="Noto Sans Symbols"/>
              <a:buChar char="❖"/>
              <a:defRPr b="0" i="0" sz="1200" u="none" cap="none" strike="noStrike">
                <a:solidFill>
                  <a:schemeClr val="dk1"/>
                </a:solidFill>
                <a:latin typeface="Poppins Medium"/>
                <a:ea typeface="Poppins Medium"/>
                <a:cs typeface="Poppins Medium"/>
                <a:sym typeface="Poppins Medium"/>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215">
          <p15:clr>
            <a:srgbClr val="F26B43"/>
          </p15:clr>
        </p15:guide>
        <p15:guide id="2"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5.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54.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51.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48.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48.png"/><Relationship Id="rId4" Type="http://schemas.openxmlformats.org/officeDocument/2006/relationships/image" Target="../media/image67.png"/><Relationship Id="rId5" Type="http://schemas.openxmlformats.org/officeDocument/2006/relationships/image" Target="../media/image58.png"/><Relationship Id="rId6" Type="http://schemas.openxmlformats.org/officeDocument/2006/relationships/image" Target="../media/image8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59.png"/><Relationship Id="rId4" Type="http://schemas.openxmlformats.org/officeDocument/2006/relationships/image" Target="../media/image66.png"/><Relationship Id="rId5" Type="http://schemas.openxmlformats.org/officeDocument/2006/relationships/image" Target="../media/image6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61.jpg"/><Relationship Id="rId6" Type="http://schemas.openxmlformats.org/officeDocument/2006/relationships/image" Target="../media/image8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2.png"/><Relationship Id="rId8"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8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7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7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7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7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8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89.png"/><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69.png"/><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86.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71.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73.png"/><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8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9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91.png"/><Relationship Id="rId4" Type="http://schemas.openxmlformats.org/officeDocument/2006/relationships/image" Target="../media/image76.png"/><Relationship Id="rId5" Type="http://schemas.openxmlformats.org/officeDocument/2006/relationships/image" Target="../media/image88.png"/><Relationship Id="rId6" Type="http://schemas.openxmlformats.org/officeDocument/2006/relationships/image" Target="../media/image9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3.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7"/>
          <p:cNvSpPr txBox="1"/>
          <p:nvPr>
            <p:ph type="title"/>
          </p:nvPr>
        </p:nvSpPr>
        <p:spPr>
          <a:xfrm>
            <a:off x="586855" y="2219095"/>
            <a:ext cx="4967700" cy="11082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Clr>
                <a:schemeClr val="lt1"/>
              </a:buClr>
              <a:buSzPts val="4500"/>
              <a:buFont typeface="Calibri"/>
              <a:buNone/>
            </a:pPr>
            <a:r>
              <a:rPr lang="en" sz="3600"/>
              <a:t>U.S. Census Data </a:t>
            </a:r>
            <a:endParaRPr sz="3600"/>
          </a:p>
          <a:p>
            <a:pPr indent="0" lvl="0" marL="0" rtl="0" algn="ctr">
              <a:lnSpc>
                <a:spcPct val="100000"/>
              </a:lnSpc>
              <a:spcBef>
                <a:spcPts val="0"/>
              </a:spcBef>
              <a:spcAft>
                <a:spcPts val="0"/>
              </a:spcAft>
              <a:buClr>
                <a:schemeClr val="lt1"/>
              </a:buClr>
              <a:buSzPts val="4500"/>
              <a:buFont typeface="Calibri"/>
              <a:buNone/>
            </a:pPr>
            <a:r>
              <a:rPr lang="en" sz="3600"/>
              <a:t>2000-2020</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p:nvPr/>
        </p:nvSpPr>
        <p:spPr>
          <a:xfrm>
            <a:off x="6305526" y="1736414"/>
            <a:ext cx="1890300" cy="189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Medium"/>
              <a:ea typeface="Poppins Medium"/>
              <a:cs typeface="Poppins Medium"/>
              <a:sym typeface="Poppins Medium"/>
            </a:endParaRPr>
          </a:p>
        </p:txBody>
      </p:sp>
      <p:sp>
        <p:nvSpPr>
          <p:cNvPr id="211" name="Google Shape;211;p36"/>
          <p:cNvSpPr/>
          <p:nvPr/>
        </p:nvSpPr>
        <p:spPr>
          <a:xfrm>
            <a:off x="948150" y="1392450"/>
            <a:ext cx="4409100" cy="257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Medium"/>
              <a:ea typeface="Poppins Medium"/>
              <a:cs typeface="Poppins Medium"/>
              <a:sym typeface="Poppins Medium"/>
            </a:endParaRPr>
          </a:p>
        </p:txBody>
      </p:sp>
      <p:sp>
        <p:nvSpPr>
          <p:cNvPr id="212" name="Google Shape;212;p36"/>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Team Structure</a:t>
            </a:r>
            <a:endParaRPr/>
          </a:p>
        </p:txBody>
      </p:sp>
      <p:sp>
        <p:nvSpPr>
          <p:cNvPr id="213" name="Google Shape;213;p36"/>
          <p:cNvSpPr/>
          <p:nvPr/>
        </p:nvSpPr>
        <p:spPr>
          <a:xfrm>
            <a:off x="1113508" y="1617406"/>
            <a:ext cx="2225700" cy="2128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Medium"/>
              <a:ea typeface="Poppins Medium"/>
              <a:cs typeface="Poppins Medium"/>
              <a:sym typeface="Poppins Medium"/>
            </a:endParaRPr>
          </a:p>
        </p:txBody>
      </p:sp>
      <p:sp>
        <p:nvSpPr>
          <p:cNvPr id="214" name="Google Shape;214;p36"/>
          <p:cNvSpPr/>
          <p:nvPr/>
        </p:nvSpPr>
        <p:spPr>
          <a:xfrm>
            <a:off x="1515763" y="1895327"/>
            <a:ext cx="1421400" cy="396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oppins Medium"/>
                <a:ea typeface="Poppins Medium"/>
                <a:cs typeface="Poppins Medium"/>
                <a:sym typeface="Poppins Medium"/>
              </a:rPr>
              <a:t>Wrangler 2020</a:t>
            </a:r>
            <a:endParaRPr sz="1200">
              <a:latin typeface="Poppins Medium"/>
              <a:ea typeface="Poppins Medium"/>
              <a:cs typeface="Poppins Medium"/>
              <a:sym typeface="Poppins Medium"/>
            </a:endParaRPr>
          </a:p>
        </p:txBody>
      </p:sp>
      <p:sp>
        <p:nvSpPr>
          <p:cNvPr id="215" name="Google Shape;215;p36"/>
          <p:cNvSpPr/>
          <p:nvPr/>
        </p:nvSpPr>
        <p:spPr>
          <a:xfrm>
            <a:off x="1515763" y="2483173"/>
            <a:ext cx="1421400" cy="396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oppins Medium"/>
                <a:ea typeface="Poppins Medium"/>
                <a:cs typeface="Poppins Medium"/>
                <a:sym typeface="Poppins Medium"/>
              </a:rPr>
              <a:t>Wrangler 2010</a:t>
            </a:r>
            <a:endParaRPr sz="1200">
              <a:latin typeface="Poppins Medium"/>
              <a:ea typeface="Poppins Medium"/>
              <a:cs typeface="Poppins Medium"/>
              <a:sym typeface="Poppins Medium"/>
            </a:endParaRPr>
          </a:p>
        </p:txBody>
      </p:sp>
      <p:sp>
        <p:nvSpPr>
          <p:cNvPr id="216" name="Google Shape;216;p36"/>
          <p:cNvSpPr/>
          <p:nvPr/>
        </p:nvSpPr>
        <p:spPr>
          <a:xfrm>
            <a:off x="1515763" y="3071018"/>
            <a:ext cx="1421400" cy="396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oppins Medium"/>
                <a:ea typeface="Poppins Medium"/>
                <a:cs typeface="Poppins Medium"/>
                <a:sym typeface="Poppins Medium"/>
              </a:rPr>
              <a:t>Wrangler 2000</a:t>
            </a:r>
            <a:endParaRPr sz="1200">
              <a:latin typeface="Poppins Medium"/>
              <a:ea typeface="Poppins Medium"/>
              <a:cs typeface="Poppins Medium"/>
              <a:sym typeface="Poppins Medium"/>
            </a:endParaRPr>
          </a:p>
        </p:txBody>
      </p:sp>
      <p:sp>
        <p:nvSpPr>
          <p:cNvPr id="217" name="Google Shape;217;p36"/>
          <p:cNvSpPr/>
          <p:nvPr/>
        </p:nvSpPr>
        <p:spPr>
          <a:xfrm>
            <a:off x="3637530" y="2483161"/>
            <a:ext cx="1421400" cy="396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oppins Medium"/>
                <a:ea typeface="Poppins Medium"/>
                <a:cs typeface="Poppins Medium"/>
                <a:sym typeface="Poppins Medium"/>
              </a:rPr>
              <a:t>Cleaners</a:t>
            </a:r>
            <a:endParaRPr sz="1200">
              <a:latin typeface="Poppins Medium"/>
              <a:ea typeface="Poppins Medium"/>
              <a:cs typeface="Poppins Medium"/>
              <a:sym typeface="Poppins Medium"/>
            </a:endParaRPr>
          </a:p>
        </p:txBody>
      </p:sp>
      <p:sp>
        <p:nvSpPr>
          <p:cNvPr id="218" name="Google Shape;218;p36"/>
          <p:cNvSpPr/>
          <p:nvPr/>
        </p:nvSpPr>
        <p:spPr>
          <a:xfrm>
            <a:off x="6494176" y="2110597"/>
            <a:ext cx="1513200" cy="1142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oppins Medium"/>
                <a:ea typeface="Poppins Medium"/>
                <a:cs typeface="Poppins Medium"/>
                <a:sym typeface="Poppins Medium"/>
              </a:rPr>
              <a:t>Analysis</a:t>
            </a:r>
            <a:endParaRPr sz="1200">
              <a:latin typeface="Poppins Medium"/>
              <a:ea typeface="Poppins Medium"/>
              <a:cs typeface="Poppins Medium"/>
              <a:sym typeface="Poppins Medium"/>
            </a:endParaRPr>
          </a:p>
        </p:txBody>
      </p:sp>
      <p:sp>
        <p:nvSpPr>
          <p:cNvPr id="219" name="Google Shape;219;p36"/>
          <p:cNvSpPr txBox="1"/>
          <p:nvPr/>
        </p:nvSpPr>
        <p:spPr>
          <a:xfrm>
            <a:off x="2694358" y="4160658"/>
            <a:ext cx="916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Poppins Medium"/>
                <a:ea typeface="Poppins Medium"/>
                <a:cs typeface="Poppins Medium"/>
                <a:sym typeface="Poppins Medium"/>
              </a:rPr>
              <a:t>Stage 1</a:t>
            </a:r>
            <a:endParaRPr sz="1200">
              <a:solidFill>
                <a:schemeClr val="dk1"/>
              </a:solidFill>
              <a:latin typeface="Poppins Medium"/>
              <a:ea typeface="Poppins Medium"/>
              <a:cs typeface="Poppins Medium"/>
              <a:sym typeface="Poppins Medium"/>
            </a:endParaRPr>
          </a:p>
        </p:txBody>
      </p:sp>
      <p:sp>
        <p:nvSpPr>
          <p:cNvPr id="220" name="Google Shape;220;p36"/>
          <p:cNvSpPr txBox="1"/>
          <p:nvPr/>
        </p:nvSpPr>
        <p:spPr>
          <a:xfrm>
            <a:off x="6792536" y="4160658"/>
            <a:ext cx="916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Poppins Medium"/>
                <a:ea typeface="Poppins Medium"/>
                <a:cs typeface="Poppins Medium"/>
                <a:sym typeface="Poppins Medium"/>
              </a:rPr>
              <a:t>Stage 2</a:t>
            </a:r>
            <a:endParaRPr sz="1200">
              <a:solidFill>
                <a:schemeClr val="dk1"/>
              </a:solidFill>
              <a:latin typeface="Poppins Medium"/>
              <a:ea typeface="Poppins Medium"/>
              <a:cs typeface="Poppins Medium"/>
              <a:sym typeface="Poppins Medium"/>
            </a:endParaRPr>
          </a:p>
        </p:txBody>
      </p:sp>
      <p:cxnSp>
        <p:nvCxnSpPr>
          <p:cNvPr id="221" name="Google Shape;221;p36"/>
          <p:cNvCxnSpPr>
            <a:stCxn id="211" idx="3"/>
            <a:endCxn id="210" idx="1"/>
          </p:cNvCxnSpPr>
          <p:nvPr/>
        </p:nvCxnSpPr>
        <p:spPr>
          <a:xfrm>
            <a:off x="5357250" y="2681550"/>
            <a:ext cx="948300" cy="0"/>
          </a:xfrm>
          <a:prstGeom prst="straightConnector1">
            <a:avLst/>
          </a:prstGeom>
          <a:noFill/>
          <a:ln cap="flat" cmpd="sng" w="38100">
            <a:solidFill>
              <a:schemeClr val="dk1"/>
            </a:solidFill>
            <a:prstDash val="solid"/>
            <a:round/>
            <a:headEnd len="med" w="med" type="none"/>
            <a:tailEnd len="med" w="med" type="triangle"/>
          </a:ln>
        </p:spPr>
      </p:cxnSp>
      <p:cxnSp>
        <p:nvCxnSpPr>
          <p:cNvPr id="222" name="Google Shape;222;p36"/>
          <p:cNvCxnSpPr>
            <a:stCxn id="214" idx="3"/>
            <a:endCxn id="213" idx="3"/>
          </p:cNvCxnSpPr>
          <p:nvPr/>
        </p:nvCxnSpPr>
        <p:spPr>
          <a:xfrm>
            <a:off x="2937163" y="2093777"/>
            <a:ext cx="402000" cy="587700"/>
          </a:xfrm>
          <a:prstGeom prst="straightConnector1">
            <a:avLst/>
          </a:prstGeom>
          <a:noFill/>
          <a:ln cap="flat" cmpd="sng" w="9525">
            <a:solidFill>
              <a:schemeClr val="dk2"/>
            </a:solidFill>
            <a:prstDash val="solid"/>
            <a:round/>
            <a:headEnd len="med" w="med" type="none"/>
            <a:tailEnd len="med" w="med" type="none"/>
          </a:ln>
        </p:spPr>
      </p:cxnSp>
      <p:cxnSp>
        <p:nvCxnSpPr>
          <p:cNvPr id="223" name="Google Shape;223;p36"/>
          <p:cNvCxnSpPr>
            <a:stCxn id="215" idx="3"/>
            <a:endCxn id="213" idx="3"/>
          </p:cNvCxnSpPr>
          <p:nvPr/>
        </p:nvCxnSpPr>
        <p:spPr>
          <a:xfrm>
            <a:off x="2937163" y="2681623"/>
            <a:ext cx="402000" cy="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36"/>
          <p:cNvCxnSpPr>
            <a:stCxn id="216" idx="3"/>
            <a:endCxn id="213" idx="3"/>
          </p:cNvCxnSpPr>
          <p:nvPr/>
        </p:nvCxnSpPr>
        <p:spPr>
          <a:xfrm flipH="1" rot="10800000">
            <a:off x="2937163" y="2681468"/>
            <a:ext cx="402000" cy="588000"/>
          </a:xfrm>
          <a:prstGeom prst="straightConnector1">
            <a:avLst/>
          </a:prstGeom>
          <a:noFill/>
          <a:ln cap="flat" cmpd="sng" w="9525">
            <a:solidFill>
              <a:schemeClr val="dk2"/>
            </a:solidFill>
            <a:prstDash val="solid"/>
            <a:round/>
            <a:headEnd len="med" w="med" type="none"/>
            <a:tailEnd len="med" w="med" type="none"/>
          </a:ln>
        </p:spPr>
      </p:cxnSp>
      <p:cxnSp>
        <p:nvCxnSpPr>
          <p:cNvPr id="225" name="Google Shape;225;p36"/>
          <p:cNvCxnSpPr>
            <a:stCxn id="213" idx="3"/>
            <a:endCxn id="217" idx="1"/>
          </p:cNvCxnSpPr>
          <p:nvPr/>
        </p:nvCxnSpPr>
        <p:spPr>
          <a:xfrm>
            <a:off x="3339208" y="2681506"/>
            <a:ext cx="298200" cy="0"/>
          </a:xfrm>
          <a:prstGeom prst="straightConnector1">
            <a:avLst/>
          </a:prstGeom>
          <a:noFill/>
          <a:ln cap="flat" cmpd="sng" w="9525">
            <a:solidFill>
              <a:schemeClr val="dk2"/>
            </a:solidFill>
            <a:prstDash val="solid"/>
            <a:round/>
            <a:headEnd len="med" w="med" type="none"/>
            <a:tailEnd len="med" w="med" type="none"/>
          </a:ln>
        </p:spPr>
      </p:cxnSp>
      <p:cxnSp>
        <p:nvCxnSpPr>
          <p:cNvPr id="226" name="Google Shape;226;p36"/>
          <p:cNvCxnSpPr>
            <a:stCxn id="217" idx="3"/>
            <a:endCxn id="211" idx="3"/>
          </p:cNvCxnSpPr>
          <p:nvPr/>
        </p:nvCxnSpPr>
        <p:spPr>
          <a:xfrm>
            <a:off x="5058930" y="2681611"/>
            <a:ext cx="2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526235" y="2004854"/>
            <a:ext cx="6039000" cy="748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Clr>
                <a:schemeClr val="lt1"/>
              </a:buClr>
              <a:buSzPts val="5400"/>
              <a:buFont typeface="Calibri"/>
              <a:buNone/>
            </a:pPr>
            <a:r>
              <a:rPr lang="en"/>
              <a:t>Data Wrangling</a:t>
            </a:r>
            <a:endParaRPr/>
          </a:p>
        </p:txBody>
      </p:sp>
      <p:sp>
        <p:nvSpPr>
          <p:cNvPr id="232" name="Google Shape;232;p37"/>
          <p:cNvSpPr txBox="1"/>
          <p:nvPr>
            <p:ph idx="1" type="body"/>
          </p:nvPr>
        </p:nvSpPr>
        <p:spPr>
          <a:xfrm>
            <a:off x="526258" y="3971303"/>
            <a:ext cx="2794500" cy="2607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1"/>
              </a:buClr>
              <a:buSzPts val="1800"/>
              <a:buNone/>
            </a:pPr>
            <a:r>
              <a:t/>
            </a:r>
            <a:endParaRPr/>
          </a:p>
        </p:txBody>
      </p:sp>
      <p:sp>
        <p:nvSpPr>
          <p:cNvPr id="233" name="Google Shape;233;p37"/>
          <p:cNvSpPr txBox="1"/>
          <p:nvPr>
            <p:ph idx="2" type="body"/>
          </p:nvPr>
        </p:nvSpPr>
        <p:spPr>
          <a:xfrm>
            <a:off x="526258" y="4305179"/>
            <a:ext cx="2794500" cy="2607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1"/>
              </a:buClr>
              <a:buSzPts val="18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Wranglers 2000	</a:t>
            </a:r>
            <a:endParaRPr/>
          </a:p>
        </p:txBody>
      </p:sp>
      <p:sp>
        <p:nvSpPr>
          <p:cNvPr id="239" name="Google Shape;239;p38"/>
          <p:cNvSpPr txBox="1"/>
          <p:nvPr/>
        </p:nvSpPr>
        <p:spPr>
          <a:xfrm>
            <a:off x="115500" y="844050"/>
            <a:ext cx="6571500" cy="3761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000">
                <a:solidFill>
                  <a:schemeClr val="lt1"/>
                </a:solidFill>
                <a:latin typeface="Poppins Medium"/>
                <a:ea typeface="Poppins Medium"/>
                <a:cs typeface="Poppins Medium"/>
                <a:sym typeface="Poppins Medium"/>
              </a:rPr>
              <a:t>Team Members - Rui, Adeel, Tareq and Adit</a:t>
            </a:r>
            <a:endParaRPr sz="1200">
              <a:solidFill>
                <a:schemeClr val="dk1"/>
              </a:solidFill>
              <a:latin typeface="Poppins Medium"/>
              <a:ea typeface="Poppins Medium"/>
              <a:cs typeface="Poppins Medium"/>
              <a:sym typeface="Poppins Medium"/>
            </a:endParaRPr>
          </a:p>
          <a:p>
            <a:pPr indent="-311150" lvl="0" marL="457200" rtl="0" algn="l">
              <a:spcBef>
                <a:spcPts val="0"/>
              </a:spcBef>
              <a:spcAft>
                <a:spcPts val="0"/>
              </a:spcAft>
              <a:buClr>
                <a:schemeClr val="dk1"/>
              </a:buClr>
              <a:buSzPts val="1300"/>
              <a:buFont typeface="Poppins Medium"/>
              <a:buChar char="●"/>
            </a:pPr>
            <a:r>
              <a:rPr lang="en" sz="1200">
                <a:solidFill>
                  <a:schemeClr val="dk1"/>
                </a:solidFill>
                <a:latin typeface="Poppins Medium"/>
                <a:ea typeface="Poppins Medium"/>
                <a:cs typeface="Poppins Medium"/>
                <a:sym typeface="Poppins Medium"/>
              </a:rPr>
              <a:t>Team Members - Rui, Adeel, Tareq and Aditya</a:t>
            </a:r>
            <a:endParaRPr sz="1200">
              <a:solidFill>
                <a:schemeClr val="dk1"/>
              </a:solidFill>
              <a:latin typeface="Poppins Medium"/>
              <a:ea typeface="Poppins Medium"/>
              <a:cs typeface="Poppins Medium"/>
              <a:sym typeface="Poppins Medium"/>
            </a:endParaRPr>
          </a:p>
          <a:p>
            <a:pPr indent="0" lvl="0" marL="45720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11150" lvl="0" marL="457200" rtl="0" algn="l">
              <a:spcBef>
                <a:spcPts val="0"/>
              </a:spcBef>
              <a:spcAft>
                <a:spcPts val="0"/>
              </a:spcAft>
              <a:buClr>
                <a:schemeClr val="dk1"/>
              </a:buClr>
              <a:buSzPts val="1300"/>
              <a:buFont typeface="Poppins Medium"/>
              <a:buChar char="●"/>
            </a:pPr>
            <a:r>
              <a:rPr lang="en" sz="1200">
                <a:solidFill>
                  <a:schemeClr val="dk1"/>
                </a:solidFill>
                <a:latin typeface="Poppins Medium"/>
                <a:ea typeface="Poppins Medium"/>
                <a:cs typeface="Poppins Medium"/>
                <a:sym typeface="Poppins Medium"/>
              </a:rPr>
              <a:t>Group discussion on phases and blockers.</a:t>
            </a:r>
            <a:endParaRPr sz="1200">
              <a:solidFill>
                <a:schemeClr val="dk1"/>
              </a:solidFill>
              <a:latin typeface="Poppins Medium"/>
              <a:ea typeface="Poppins Medium"/>
              <a:cs typeface="Poppins Medium"/>
              <a:sym typeface="Poppins Medium"/>
            </a:endParaRPr>
          </a:p>
          <a:p>
            <a:pPr indent="0" lvl="0" marL="45720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Each member works on all phases independently at first.</a:t>
            </a:r>
            <a:endParaRPr sz="1200">
              <a:solidFill>
                <a:schemeClr val="dk1"/>
              </a:solidFill>
              <a:latin typeface="Poppins Medium"/>
              <a:ea typeface="Poppins Medium"/>
              <a:cs typeface="Poppins Medium"/>
              <a:sym typeface="Poppins Medium"/>
            </a:endParaRPr>
          </a:p>
          <a:p>
            <a:pPr indent="0" lvl="0" marL="45720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Four phases for final dataset - download and parse, combine headers with data, create state files, combine all state files ( one for each member ).</a:t>
            </a:r>
            <a:endParaRPr sz="1200">
              <a:solidFill>
                <a:schemeClr val="dk1"/>
              </a:solidFill>
              <a:latin typeface="Poppins Medium"/>
              <a:ea typeface="Poppins Medium"/>
              <a:cs typeface="Poppins Medium"/>
              <a:sym typeface="Poppins Medium"/>
            </a:endParaRPr>
          </a:p>
          <a:p>
            <a:pPr indent="0" lvl="0" marL="45720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11150" lvl="0" marL="457200" rtl="0" algn="l">
              <a:spcBef>
                <a:spcPts val="0"/>
              </a:spcBef>
              <a:spcAft>
                <a:spcPts val="0"/>
              </a:spcAft>
              <a:buClr>
                <a:schemeClr val="dk1"/>
              </a:buClr>
              <a:buSzPts val="1300"/>
              <a:buFont typeface="Poppins Medium"/>
              <a:buChar char="●"/>
            </a:pPr>
            <a:r>
              <a:rPr lang="en" sz="1200">
                <a:solidFill>
                  <a:schemeClr val="dk1"/>
                </a:solidFill>
                <a:latin typeface="Poppins Medium"/>
                <a:ea typeface="Poppins Medium"/>
                <a:cs typeface="Poppins Medium"/>
                <a:sym typeface="Poppins Medium"/>
              </a:rPr>
              <a:t>Header parsing with Access (CSV export), then Python solution using </a:t>
            </a:r>
            <a:r>
              <a:rPr lang="en" sz="1200">
                <a:solidFill>
                  <a:srgbClr val="188038"/>
                </a:solidFill>
                <a:latin typeface="Poppins Medium"/>
                <a:ea typeface="Poppins Medium"/>
                <a:cs typeface="Poppins Medium"/>
                <a:sym typeface="Poppins Medium"/>
              </a:rPr>
              <a:t>access_parser</a:t>
            </a:r>
            <a:r>
              <a:rPr lang="en" sz="1200">
                <a:solidFill>
                  <a:schemeClr val="dk1"/>
                </a:solidFill>
                <a:latin typeface="Poppins Medium"/>
                <a:ea typeface="Poppins Medium"/>
                <a:cs typeface="Poppins Medium"/>
                <a:sym typeface="Poppins Medium"/>
              </a:rPr>
              <a:t>.</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11150" lvl="0" marL="457200" rtl="0" algn="l">
              <a:spcBef>
                <a:spcPts val="0"/>
              </a:spcBef>
              <a:spcAft>
                <a:spcPts val="0"/>
              </a:spcAft>
              <a:buClr>
                <a:schemeClr val="dk1"/>
              </a:buClr>
              <a:buSzPts val="1300"/>
              <a:buFont typeface="Poppins Medium"/>
              <a:buChar char="●"/>
            </a:pPr>
            <a:r>
              <a:rPr lang="en" sz="1200">
                <a:solidFill>
                  <a:schemeClr val="dk1"/>
                </a:solidFill>
                <a:latin typeface="Poppins Medium"/>
                <a:ea typeface="Poppins Medium"/>
                <a:cs typeface="Poppins Medium"/>
                <a:sym typeface="Poppins Medium"/>
              </a:rPr>
              <a:t>Solved Spark memory issues by serialization (Kyro), allocating more driver memory and using ORC format.</a:t>
            </a:r>
            <a:endParaRPr sz="1200">
              <a:solidFill>
                <a:schemeClr val="dk1"/>
              </a:solidFill>
              <a:latin typeface="Poppins Medium"/>
              <a:ea typeface="Poppins Medium"/>
              <a:cs typeface="Poppins Medium"/>
              <a:sym typeface="Poppins Medium"/>
            </a:endParaRPr>
          </a:p>
          <a:p>
            <a:pPr indent="0" lvl="0" marL="45720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11150" lvl="0" marL="457200" rtl="0" algn="l">
              <a:spcBef>
                <a:spcPts val="0"/>
              </a:spcBef>
              <a:spcAft>
                <a:spcPts val="0"/>
              </a:spcAft>
              <a:buClr>
                <a:schemeClr val="dk1"/>
              </a:buClr>
              <a:buSzPts val="1300"/>
              <a:buFont typeface="Poppins Medium"/>
              <a:buChar char="●"/>
            </a:pPr>
            <a:r>
              <a:rPr lang="en" sz="1200">
                <a:solidFill>
                  <a:schemeClr val="dk1"/>
                </a:solidFill>
                <a:latin typeface="Poppins Medium"/>
                <a:ea typeface="Poppins Medium"/>
                <a:cs typeface="Poppins Medium"/>
                <a:sym typeface="Poppins Medium"/>
              </a:rPr>
              <a:t>Writing the intermediate outputs to files helped facilitate checkpoints.</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300">
              <a:solidFill>
                <a:schemeClr val="dk1"/>
              </a:solidFill>
              <a:latin typeface="Poppins Medium"/>
              <a:ea typeface="Poppins Medium"/>
              <a:cs typeface="Poppins Medium"/>
              <a:sym typeface="Poppins Medium"/>
            </a:endParaRPr>
          </a:p>
        </p:txBody>
      </p:sp>
      <p:pic>
        <p:nvPicPr>
          <p:cNvPr id="240" name="Google Shape;240;p38"/>
          <p:cNvPicPr preferRelativeResize="0"/>
          <p:nvPr/>
        </p:nvPicPr>
        <p:blipFill>
          <a:blip r:embed="rId3">
            <a:alphaModFix/>
          </a:blip>
          <a:stretch>
            <a:fillRect/>
          </a:stretch>
        </p:blipFill>
        <p:spPr>
          <a:xfrm>
            <a:off x="6687000" y="1472452"/>
            <a:ext cx="2246851" cy="2198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Wranglers 2010</a:t>
            </a:r>
            <a:endParaRPr/>
          </a:p>
        </p:txBody>
      </p:sp>
      <p:sp>
        <p:nvSpPr>
          <p:cNvPr id="246" name="Google Shape;246;p39"/>
          <p:cNvSpPr txBox="1"/>
          <p:nvPr/>
        </p:nvSpPr>
        <p:spPr>
          <a:xfrm>
            <a:off x="243525" y="1017975"/>
            <a:ext cx="5893500" cy="3526500"/>
          </a:xfrm>
          <a:prstGeom prst="rect">
            <a:avLst/>
          </a:prstGeom>
          <a:noFill/>
          <a:ln>
            <a:noFill/>
          </a:ln>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Wrangled data via Spark and an alternate method with SAS</a:t>
            </a:r>
            <a:endParaRPr sz="1200">
              <a:solidFill>
                <a:schemeClr val="dk1"/>
              </a:solidFill>
              <a:latin typeface="Poppins Medium"/>
              <a:ea typeface="Poppins Medium"/>
              <a:cs typeface="Poppins Medium"/>
              <a:sym typeface="Poppins Medium"/>
            </a:endParaRPr>
          </a:p>
          <a:p>
            <a:pPr indent="-304800" lvl="0" marL="457200" rtl="0" algn="l">
              <a:lnSpc>
                <a:spcPct val="20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The contributions from the other wrangling groups were helpful</a:t>
            </a:r>
            <a:endParaRPr sz="1200">
              <a:solidFill>
                <a:schemeClr val="dk1"/>
              </a:solidFill>
              <a:latin typeface="Poppins Medium"/>
              <a:ea typeface="Poppins Medium"/>
              <a:cs typeface="Poppins Medium"/>
              <a:sym typeface="Poppins Medium"/>
            </a:endParaRPr>
          </a:p>
          <a:p>
            <a:pPr indent="-304800" lvl="0" marL="457200" rtl="0" algn="l">
              <a:lnSpc>
                <a:spcPct val="20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U.S. Census website provided SAS documentation which was helpful</a:t>
            </a:r>
            <a:endParaRPr sz="1200">
              <a:solidFill>
                <a:schemeClr val="dk1"/>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Had great contributions from all members in various forms such as code, documentation, </a:t>
            </a:r>
            <a:r>
              <a:rPr lang="en" sz="1200">
                <a:solidFill>
                  <a:schemeClr val="dk1"/>
                </a:solidFill>
                <a:latin typeface="Poppins Medium"/>
                <a:ea typeface="Poppins Medium"/>
                <a:cs typeface="Poppins Medium"/>
                <a:sym typeface="Poppins Medium"/>
              </a:rPr>
              <a:t>notes</a:t>
            </a:r>
            <a:r>
              <a:rPr lang="en" sz="1200">
                <a:solidFill>
                  <a:schemeClr val="dk1"/>
                </a:solidFill>
                <a:latin typeface="Poppins Medium"/>
                <a:ea typeface="Poppins Medium"/>
                <a:cs typeface="Poppins Medium"/>
                <a:sym typeface="Poppins Medium"/>
              </a:rPr>
              <a:t>, and analysis</a:t>
            </a:r>
            <a:endParaRPr sz="1200">
              <a:solidFill>
                <a:schemeClr val="dk1"/>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Eventually had two copies of the final dataset due to two different methods being used</a:t>
            </a:r>
            <a:endParaRPr sz="1200">
              <a:solidFill>
                <a:schemeClr val="dk1"/>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One dataset was smaller in file size than the other (both saved in the optimized ORC format)</a:t>
            </a:r>
            <a:endParaRPr sz="1200">
              <a:solidFill>
                <a:schemeClr val="dk1"/>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Coordinated with the Cleaners to drop certain duplicated columns</a:t>
            </a:r>
            <a:endParaRPr sz="1200">
              <a:solidFill>
                <a:schemeClr val="dk1"/>
              </a:solidFill>
              <a:latin typeface="Poppins Medium"/>
              <a:ea typeface="Poppins Medium"/>
              <a:cs typeface="Poppins Medium"/>
              <a:sym typeface="Poppins Medium"/>
            </a:endParaRPr>
          </a:p>
        </p:txBody>
      </p:sp>
      <p:pic>
        <p:nvPicPr>
          <p:cNvPr id="247" name="Google Shape;247;p39"/>
          <p:cNvPicPr preferRelativeResize="0"/>
          <p:nvPr/>
        </p:nvPicPr>
        <p:blipFill>
          <a:blip r:embed="rId3">
            <a:alphaModFix/>
          </a:blip>
          <a:stretch>
            <a:fillRect/>
          </a:stretch>
        </p:blipFill>
        <p:spPr>
          <a:xfrm>
            <a:off x="6107900" y="1133550"/>
            <a:ext cx="2825325" cy="1467850"/>
          </a:xfrm>
          <a:prstGeom prst="rect">
            <a:avLst/>
          </a:prstGeom>
          <a:noFill/>
          <a:ln>
            <a:noFill/>
          </a:ln>
        </p:spPr>
      </p:pic>
      <p:pic>
        <p:nvPicPr>
          <p:cNvPr id="248" name="Google Shape;248;p39"/>
          <p:cNvPicPr preferRelativeResize="0"/>
          <p:nvPr/>
        </p:nvPicPr>
        <p:blipFill>
          <a:blip r:embed="rId4">
            <a:alphaModFix/>
          </a:blip>
          <a:stretch>
            <a:fillRect/>
          </a:stretch>
        </p:blipFill>
        <p:spPr>
          <a:xfrm>
            <a:off x="6137025" y="3129631"/>
            <a:ext cx="2678474" cy="11015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lt1"/>
              </a:buClr>
              <a:buSzPts val="2500"/>
              <a:buFont typeface="Calibri"/>
              <a:buNone/>
            </a:pPr>
            <a:r>
              <a:rPr lang="en"/>
              <a:t>Wranglers 2020</a:t>
            </a:r>
            <a:endParaRPr/>
          </a:p>
        </p:txBody>
      </p:sp>
      <p:sp>
        <p:nvSpPr>
          <p:cNvPr id="254" name="Google Shape;254;p40"/>
          <p:cNvSpPr txBox="1"/>
          <p:nvPr/>
        </p:nvSpPr>
        <p:spPr>
          <a:xfrm>
            <a:off x="243525" y="1017975"/>
            <a:ext cx="5893500" cy="3526500"/>
          </a:xfrm>
          <a:prstGeom prst="rect">
            <a:avLst/>
          </a:prstGeom>
          <a:noFill/>
          <a:ln>
            <a:noFill/>
          </a:ln>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At first, the states were divided evenly between four people</a:t>
            </a:r>
            <a:endParaRPr sz="1200">
              <a:solidFill>
                <a:schemeClr val="dk1"/>
              </a:solidFill>
              <a:latin typeface="Poppins Medium"/>
              <a:ea typeface="Poppins Medium"/>
              <a:cs typeface="Poppins Medium"/>
              <a:sym typeface="Poppins Medium"/>
            </a:endParaRPr>
          </a:p>
          <a:p>
            <a:pPr indent="-304800" lvl="0" marL="457200" rtl="0" algn="l">
              <a:lnSpc>
                <a:spcPct val="20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Merging the data manuals seemed achievable at first between four people</a:t>
            </a:r>
            <a:endParaRPr sz="1200">
              <a:solidFill>
                <a:schemeClr val="dk1"/>
              </a:solidFill>
              <a:latin typeface="Poppins Medium"/>
              <a:ea typeface="Poppins Medium"/>
              <a:cs typeface="Poppins Medium"/>
              <a:sym typeface="Poppins Medium"/>
            </a:endParaRPr>
          </a:p>
          <a:p>
            <a:pPr indent="-304800" lvl="0" marL="457200" rtl="0" algn="l">
              <a:lnSpc>
                <a:spcPct val="20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A blocker came up since spreadsheet programs had trouble loading the large data files</a:t>
            </a:r>
            <a:endParaRPr sz="1200">
              <a:solidFill>
                <a:schemeClr val="dk1"/>
              </a:solidFill>
              <a:latin typeface="Poppins Medium"/>
              <a:ea typeface="Poppins Medium"/>
              <a:cs typeface="Poppins Medium"/>
              <a:sym typeface="Poppins Medium"/>
            </a:endParaRPr>
          </a:p>
          <a:p>
            <a:pPr indent="-304800" lvl="0" marL="457200" rtl="0" algn="l">
              <a:lnSpc>
                <a:spcPct val="20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It was decided to switch to merging the data programmatically</a:t>
            </a:r>
            <a:endParaRPr sz="1200">
              <a:solidFill>
                <a:schemeClr val="dk1"/>
              </a:solidFill>
              <a:latin typeface="Poppins Medium"/>
              <a:ea typeface="Poppins Medium"/>
              <a:cs typeface="Poppins Medium"/>
              <a:sym typeface="Poppins Medium"/>
            </a:endParaRPr>
          </a:p>
          <a:p>
            <a:pPr indent="-304800" lvl="0" marL="457200" rtl="0" algn="l">
              <a:lnSpc>
                <a:spcPct val="20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Ultimately, the 2000 Wrangler team’s merger programs were adapted to work with the 2020 data files</a:t>
            </a:r>
            <a:endParaRPr sz="1200">
              <a:solidFill>
                <a:schemeClr val="dk1"/>
              </a:solidFill>
              <a:latin typeface="Poppins Medium"/>
              <a:ea typeface="Poppins Medium"/>
              <a:cs typeface="Poppins Medium"/>
              <a:sym typeface="Poppins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526235" y="2004854"/>
            <a:ext cx="6039000" cy="748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Clr>
                <a:schemeClr val="lt1"/>
              </a:buClr>
              <a:buSzPts val="5400"/>
              <a:buFont typeface="Calibri"/>
              <a:buNone/>
            </a:pPr>
            <a:r>
              <a:rPr lang="en"/>
              <a:t>Data Cleaning</a:t>
            </a:r>
            <a:endParaRPr/>
          </a:p>
        </p:txBody>
      </p:sp>
      <p:sp>
        <p:nvSpPr>
          <p:cNvPr id="260" name="Google Shape;260;p41"/>
          <p:cNvSpPr txBox="1"/>
          <p:nvPr>
            <p:ph idx="1" type="body"/>
          </p:nvPr>
        </p:nvSpPr>
        <p:spPr>
          <a:xfrm>
            <a:off x="526258" y="3971303"/>
            <a:ext cx="2794500" cy="2607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1"/>
              </a:buClr>
              <a:buSzPts val="1800"/>
              <a:buNone/>
            </a:pPr>
            <a:r>
              <a:t/>
            </a:r>
            <a:endParaRPr/>
          </a:p>
        </p:txBody>
      </p:sp>
      <p:sp>
        <p:nvSpPr>
          <p:cNvPr id="261" name="Google Shape;261;p41"/>
          <p:cNvSpPr txBox="1"/>
          <p:nvPr>
            <p:ph idx="2" type="body"/>
          </p:nvPr>
        </p:nvSpPr>
        <p:spPr>
          <a:xfrm>
            <a:off x="526258" y="4305179"/>
            <a:ext cx="2794500" cy="2607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1"/>
              </a:buClr>
              <a:buSzPts val="18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
              <a:t>Cleaners </a:t>
            </a:r>
            <a:endParaRPr/>
          </a:p>
        </p:txBody>
      </p:sp>
      <p:sp>
        <p:nvSpPr>
          <p:cNvPr id="267" name="Google Shape;267;p42"/>
          <p:cNvSpPr txBox="1"/>
          <p:nvPr/>
        </p:nvSpPr>
        <p:spPr>
          <a:xfrm>
            <a:off x="366350" y="1011125"/>
            <a:ext cx="4242300" cy="3392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Cleaners Team</a:t>
            </a:r>
            <a:endParaRPr sz="1200">
              <a:solidFill>
                <a:schemeClr val="dk1"/>
              </a:solidFill>
              <a:latin typeface="Poppins Medium"/>
              <a:ea typeface="Poppins Medium"/>
              <a:cs typeface="Poppins Medium"/>
              <a:sym typeface="Poppins Medium"/>
            </a:endParaRPr>
          </a:p>
          <a:p>
            <a:pPr indent="-304800" lvl="1" marL="9144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Miguel - Team Lead</a:t>
            </a:r>
            <a:endParaRPr sz="1200">
              <a:solidFill>
                <a:schemeClr val="dk1"/>
              </a:solidFill>
              <a:latin typeface="Poppins Medium"/>
              <a:ea typeface="Poppins Medium"/>
              <a:cs typeface="Poppins Medium"/>
              <a:sym typeface="Poppins Medium"/>
            </a:endParaRPr>
          </a:p>
          <a:p>
            <a:pPr indent="-304800" lvl="1" marL="9144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Eric Hom</a:t>
            </a:r>
            <a:endParaRPr sz="1200">
              <a:solidFill>
                <a:schemeClr val="dk1"/>
              </a:solidFill>
              <a:latin typeface="Poppins Medium"/>
              <a:ea typeface="Poppins Medium"/>
              <a:cs typeface="Poppins Medium"/>
              <a:sym typeface="Poppins Medium"/>
            </a:endParaRPr>
          </a:p>
          <a:p>
            <a:pPr indent="-304800" lvl="1" marL="9144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Kimberly Hilke</a:t>
            </a:r>
            <a:endParaRPr sz="1200">
              <a:solidFill>
                <a:schemeClr val="dk1"/>
              </a:solidFill>
              <a:latin typeface="Poppins Medium"/>
              <a:ea typeface="Poppins Medium"/>
              <a:cs typeface="Poppins Medium"/>
              <a:sym typeface="Poppins Medium"/>
            </a:endParaRPr>
          </a:p>
          <a:p>
            <a:pPr indent="-304800" lvl="1" marL="9144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Maxine Shi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Summary Levels:</a:t>
            </a:r>
            <a:endParaRPr sz="1200">
              <a:solidFill>
                <a:schemeClr val="dk1"/>
              </a:solidFill>
              <a:latin typeface="Poppins Medium"/>
              <a:ea typeface="Poppins Medium"/>
              <a:cs typeface="Poppins Medium"/>
              <a:sym typeface="Poppins Medium"/>
            </a:endParaRPr>
          </a:p>
          <a:p>
            <a:pPr indent="-304800" lvl="1" marL="9144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40 - State Level</a:t>
            </a:r>
            <a:endParaRPr sz="1200">
              <a:solidFill>
                <a:schemeClr val="dk1"/>
              </a:solidFill>
              <a:latin typeface="Poppins Medium"/>
              <a:ea typeface="Poppins Medium"/>
              <a:cs typeface="Poppins Medium"/>
              <a:sym typeface="Poppins Medium"/>
            </a:endParaRPr>
          </a:p>
          <a:p>
            <a:pPr indent="-304800" lvl="1" marL="9144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50 - County Level</a:t>
            </a:r>
            <a:endParaRPr sz="1200">
              <a:solidFill>
                <a:schemeClr val="dk1"/>
              </a:solidFill>
              <a:latin typeface="Poppins Medium"/>
              <a:ea typeface="Poppins Medium"/>
              <a:cs typeface="Poppins Medium"/>
              <a:sym typeface="Poppins Medium"/>
            </a:endParaRPr>
          </a:p>
          <a:p>
            <a:pPr indent="-304800" lvl="1" marL="9144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160 - City Level</a:t>
            </a:r>
            <a:endParaRPr sz="1200">
              <a:solidFill>
                <a:schemeClr val="dk1"/>
              </a:solidFill>
              <a:latin typeface="Poppins Medium"/>
              <a:ea typeface="Poppins Medium"/>
              <a:cs typeface="Poppins Medium"/>
              <a:sym typeface="Poppins Medium"/>
            </a:endParaRPr>
          </a:p>
          <a:p>
            <a:pPr indent="-304800" lvl="1" marL="9144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500 - District Level</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Designed loader and cleaner classes that follow SOLID principles and OOP design.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Responsible for providing the entire team a clean dataset which can be queried for relevant data to each analysis question.</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p:txBody>
      </p:sp>
      <p:pic>
        <p:nvPicPr>
          <p:cNvPr id="268" name="Google Shape;268;p42"/>
          <p:cNvPicPr preferRelativeResize="0"/>
          <p:nvPr/>
        </p:nvPicPr>
        <p:blipFill rotWithShape="1">
          <a:blip r:embed="rId3">
            <a:alphaModFix/>
          </a:blip>
          <a:srcRect b="0" l="0" r="0" t="0"/>
          <a:stretch/>
        </p:blipFill>
        <p:spPr>
          <a:xfrm>
            <a:off x="4572000" y="816750"/>
            <a:ext cx="3663450" cy="1871875"/>
          </a:xfrm>
          <a:prstGeom prst="rect">
            <a:avLst/>
          </a:prstGeom>
          <a:noFill/>
          <a:ln>
            <a:noFill/>
          </a:ln>
        </p:spPr>
      </p:pic>
      <p:pic>
        <p:nvPicPr>
          <p:cNvPr id="269" name="Google Shape;269;p42"/>
          <p:cNvPicPr preferRelativeResize="0"/>
          <p:nvPr/>
        </p:nvPicPr>
        <p:blipFill>
          <a:blip r:embed="rId4">
            <a:alphaModFix/>
          </a:blip>
          <a:stretch>
            <a:fillRect/>
          </a:stretch>
        </p:blipFill>
        <p:spPr>
          <a:xfrm>
            <a:off x="4795287" y="2775825"/>
            <a:ext cx="3216874" cy="2107600"/>
          </a:xfrm>
          <a:prstGeom prst="rect">
            <a:avLst/>
          </a:prstGeom>
          <a:noFill/>
          <a:ln>
            <a:noFill/>
          </a:ln>
        </p:spPr>
      </p:pic>
      <p:cxnSp>
        <p:nvCxnSpPr>
          <p:cNvPr id="270" name="Google Shape;270;p42"/>
          <p:cNvCxnSpPr>
            <a:endCxn id="269" idx="0"/>
          </p:cNvCxnSpPr>
          <p:nvPr/>
        </p:nvCxnSpPr>
        <p:spPr>
          <a:xfrm>
            <a:off x="6403724" y="2513325"/>
            <a:ext cx="0" cy="262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3"/>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
              <a:t>Data Loader Class </a:t>
            </a:r>
            <a:endParaRPr/>
          </a:p>
        </p:txBody>
      </p:sp>
      <p:sp>
        <p:nvSpPr>
          <p:cNvPr id="276" name="Google Shape;276;p43"/>
          <p:cNvSpPr txBox="1"/>
          <p:nvPr/>
        </p:nvSpPr>
        <p:spPr>
          <a:xfrm>
            <a:off x="417625" y="996450"/>
            <a:ext cx="4418100" cy="3201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Data Loader Class</a:t>
            </a:r>
            <a:endParaRPr sz="1200">
              <a:solidFill>
                <a:schemeClr val="dk1"/>
              </a:solidFill>
              <a:latin typeface="Poppins Medium"/>
              <a:ea typeface="Poppins Medium"/>
              <a:cs typeface="Poppins Medium"/>
              <a:sym typeface="Poppins Medium"/>
            </a:endParaRPr>
          </a:p>
          <a:p>
            <a:pPr indent="-304800" lvl="1" marL="9144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loads each decade’s data</a:t>
            </a:r>
            <a:endParaRPr sz="1200">
              <a:solidFill>
                <a:schemeClr val="dk1"/>
              </a:solidFill>
              <a:latin typeface="Poppins Medium"/>
              <a:ea typeface="Poppins Medium"/>
              <a:cs typeface="Poppins Medium"/>
              <a:sym typeface="Poppins Medium"/>
            </a:endParaRPr>
          </a:p>
          <a:p>
            <a:pPr indent="-304800" lvl="1" marL="9144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union on common columns </a:t>
            </a:r>
            <a:endParaRPr sz="1200">
              <a:solidFill>
                <a:schemeClr val="dk1"/>
              </a:solidFill>
              <a:latin typeface="Poppins Medium"/>
              <a:ea typeface="Poppins Medium"/>
              <a:cs typeface="Poppins Medium"/>
              <a:sym typeface="Poppins Medium"/>
            </a:endParaRPr>
          </a:p>
          <a:p>
            <a:pPr indent="-304800" lvl="1" marL="9144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add back differences</a:t>
            </a:r>
            <a:endParaRPr sz="1200">
              <a:solidFill>
                <a:schemeClr val="dk1"/>
              </a:solidFill>
              <a:latin typeface="Poppins Medium"/>
              <a:ea typeface="Poppins Medium"/>
              <a:cs typeface="Poppins Medium"/>
              <a:sym typeface="Poppins Medium"/>
            </a:endParaRPr>
          </a:p>
          <a:p>
            <a:pPr indent="-304800" lvl="1" marL="9144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return a single DataFrame</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Abstracts away pySpark implementation details, executes only when getter is accessed</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Utilized HDFS since each dataset was over 3GB in size</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Scales horizontally as a result</a:t>
            </a:r>
            <a:endParaRPr sz="1200">
              <a:solidFill>
                <a:schemeClr val="dk1"/>
              </a:solidFill>
              <a:latin typeface="Poppins Medium"/>
              <a:ea typeface="Poppins Medium"/>
              <a:cs typeface="Poppins Medium"/>
              <a:sym typeface="Poppins Medium"/>
            </a:endParaRPr>
          </a:p>
          <a:p>
            <a:pPr indent="0" lvl="0" marL="914400" rtl="0" algn="l">
              <a:spcBef>
                <a:spcPts val="0"/>
              </a:spcBef>
              <a:spcAft>
                <a:spcPts val="0"/>
              </a:spcAft>
              <a:buNone/>
            </a:pPr>
            <a:r>
              <a:t/>
            </a:r>
            <a:endParaRPr sz="1200">
              <a:solidFill>
                <a:schemeClr val="dk1"/>
              </a:solidFill>
              <a:latin typeface="Poppins Medium"/>
              <a:ea typeface="Poppins Medium"/>
              <a:cs typeface="Poppins Medium"/>
              <a:sym typeface="Poppins Medium"/>
            </a:endParaRPr>
          </a:p>
        </p:txBody>
      </p:sp>
      <p:pic>
        <p:nvPicPr>
          <p:cNvPr id="277" name="Google Shape;277;p43"/>
          <p:cNvPicPr preferRelativeResize="0"/>
          <p:nvPr/>
        </p:nvPicPr>
        <p:blipFill>
          <a:blip r:embed="rId3">
            <a:alphaModFix/>
          </a:blip>
          <a:stretch>
            <a:fillRect/>
          </a:stretch>
        </p:blipFill>
        <p:spPr>
          <a:xfrm>
            <a:off x="4835725" y="1830636"/>
            <a:ext cx="3248025" cy="1533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4"/>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
              <a:t>DataCleaner Class</a:t>
            </a:r>
            <a:endParaRPr/>
          </a:p>
        </p:txBody>
      </p:sp>
      <p:sp>
        <p:nvSpPr>
          <p:cNvPr id="283" name="Google Shape;283;p44"/>
          <p:cNvSpPr txBox="1"/>
          <p:nvPr/>
        </p:nvSpPr>
        <p:spPr>
          <a:xfrm>
            <a:off x="359025" y="1025775"/>
            <a:ext cx="3751500" cy="3538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Cleaner Class</a:t>
            </a:r>
            <a:endParaRPr sz="1200">
              <a:solidFill>
                <a:schemeClr val="dk1"/>
              </a:solidFill>
              <a:latin typeface="Poppins Medium"/>
              <a:ea typeface="Poppins Medium"/>
              <a:cs typeface="Poppins Medium"/>
              <a:sym typeface="Poppins Medium"/>
            </a:endParaRPr>
          </a:p>
          <a:p>
            <a:pPr indent="-304800" lvl="1" marL="9144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take in large DataFrame</a:t>
            </a:r>
            <a:endParaRPr sz="1200">
              <a:solidFill>
                <a:schemeClr val="dk1"/>
              </a:solidFill>
              <a:latin typeface="Poppins Medium"/>
              <a:ea typeface="Poppins Medium"/>
              <a:cs typeface="Poppins Medium"/>
              <a:sym typeface="Poppins Medium"/>
            </a:endParaRPr>
          </a:p>
          <a:p>
            <a:pPr indent="-304800" lvl="1" marL="9144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filter rows on summary levels of interest</a:t>
            </a:r>
            <a:endParaRPr sz="1200">
              <a:solidFill>
                <a:schemeClr val="dk1"/>
              </a:solidFill>
              <a:latin typeface="Poppins Medium"/>
              <a:ea typeface="Poppins Medium"/>
              <a:cs typeface="Poppins Medium"/>
              <a:sym typeface="Poppins Medium"/>
            </a:endParaRPr>
          </a:p>
          <a:p>
            <a:pPr indent="-304800" lvl="1" marL="9144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rename important columns and set appropriate data type</a:t>
            </a:r>
            <a:endParaRPr sz="1200">
              <a:solidFill>
                <a:schemeClr val="dk1"/>
              </a:solidFill>
              <a:latin typeface="Poppins Medium"/>
              <a:ea typeface="Poppins Medium"/>
              <a:cs typeface="Poppins Medium"/>
              <a:sym typeface="Poppins Medium"/>
            </a:endParaRPr>
          </a:p>
          <a:p>
            <a:pPr indent="-304800" lvl="1" marL="9144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select on important columns</a:t>
            </a:r>
            <a:endParaRPr sz="1200">
              <a:solidFill>
                <a:schemeClr val="dk1"/>
              </a:solidFill>
              <a:latin typeface="Poppins Medium"/>
              <a:ea typeface="Poppins Medium"/>
              <a:cs typeface="Poppins Medium"/>
              <a:sym typeface="Poppins Medium"/>
            </a:endParaRPr>
          </a:p>
          <a:p>
            <a:pPr indent="-304800" lvl="1" marL="9144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return a single clean DataFrame less than 4MB in size</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Each method call returns an object of DataCleaner class, allowing them to be chained together</a:t>
            </a:r>
            <a:endParaRPr sz="1200">
              <a:solidFill>
                <a:schemeClr val="dk1"/>
              </a:solidFill>
              <a:latin typeface="Poppins Medium"/>
              <a:ea typeface="Poppins Medium"/>
              <a:cs typeface="Poppins Medium"/>
              <a:sym typeface="Poppins Medium"/>
            </a:endParaRPr>
          </a:p>
          <a:p>
            <a:pPr indent="0" lvl="0" marL="45720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Once an action is called, the Spark Catalyst Optimizer takes over and quickly performs the necessary transformations.</a:t>
            </a:r>
            <a:endParaRPr sz="1200">
              <a:solidFill>
                <a:schemeClr val="dk1"/>
              </a:solidFill>
              <a:latin typeface="Poppins Medium"/>
              <a:ea typeface="Poppins Medium"/>
              <a:cs typeface="Poppins Medium"/>
              <a:sym typeface="Poppins Medium"/>
            </a:endParaRPr>
          </a:p>
        </p:txBody>
      </p:sp>
      <p:pic>
        <p:nvPicPr>
          <p:cNvPr id="284" name="Google Shape;284;p44"/>
          <p:cNvPicPr preferRelativeResize="0"/>
          <p:nvPr/>
        </p:nvPicPr>
        <p:blipFill rotWithShape="1">
          <a:blip r:embed="rId3">
            <a:alphaModFix/>
          </a:blip>
          <a:srcRect b="1950" l="0" r="0" t="1950"/>
          <a:stretch/>
        </p:blipFill>
        <p:spPr>
          <a:xfrm>
            <a:off x="4383800" y="1172099"/>
            <a:ext cx="4424499" cy="2923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
              <a:t>Analysis Question Overview</a:t>
            </a:r>
            <a:endParaRPr/>
          </a:p>
        </p:txBody>
      </p:sp>
      <p:sp>
        <p:nvSpPr>
          <p:cNvPr id="290" name="Google Shape;290;p45"/>
          <p:cNvSpPr txBox="1"/>
          <p:nvPr/>
        </p:nvSpPr>
        <p:spPr>
          <a:xfrm>
            <a:off x="288600" y="798625"/>
            <a:ext cx="8566800" cy="3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Georgia"/>
                <a:ea typeface="Georgia"/>
                <a:cs typeface="Georgia"/>
                <a:sym typeface="Georgia"/>
              </a:rPr>
              <a:t>Overall National Trends and Growth</a:t>
            </a:r>
            <a:endParaRPr b="1" sz="12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What is the total population trend and growth rate from 2000 to 2030?</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What is the overall change in racial composition of the USA from 2000 to 2030?</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Georgia"/>
                <a:ea typeface="Georgia"/>
                <a:cs typeface="Georgia"/>
                <a:sym typeface="Georgia"/>
              </a:rPr>
              <a:t>Population Trends and Growth</a:t>
            </a:r>
            <a:endParaRPr b="1" sz="12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What are the population growth rates for each state from 2000 to 2020? Which states had the highest and lowest growth rates between census years?</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Which districts experienced the highest population growth and decline rates between census years?</a:t>
            </a:r>
            <a:endParaRPr sz="1200" strike="sngStrike">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What districts have consistently been the most populous across the three census years? </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None/>
            </a:pPr>
            <a:r>
              <a:rPr lang="en" sz="1200">
                <a:solidFill>
                  <a:schemeClr val="dk1"/>
                </a:solidFill>
                <a:latin typeface="Georgia"/>
                <a:ea typeface="Georgia"/>
                <a:cs typeface="Georgia"/>
                <a:sym typeface="Georgia"/>
              </a:rPr>
              <a:t>What percentage of districts experienced population stagnation?</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None/>
            </a:pPr>
            <a:r>
              <a:rPr lang="en" sz="1200">
                <a:solidFill>
                  <a:schemeClr val="dk1"/>
                </a:solidFill>
                <a:latin typeface="Georgia"/>
                <a:ea typeface="Georgia"/>
                <a:cs typeface="Georgia"/>
                <a:sym typeface="Georgia"/>
              </a:rPr>
              <a:t>Which districts experienced the highest decline and growth rates of the adult population (18+) across the three census years? Youth population?</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None/>
            </a:pPr>
            <a:r>
              <a:rPr lang="en" sz="1200">
                <a:solidFill>
                  <a:schemeClr val="dk1"/>
                </a:solidFill>
                <a:latin typeface="Georgia"/>
                <a:ea typeface="Georgia"/>
                <a:cs typeface="Georgia"/>
                <a:sym typeface="Georgia"/>
              </a:rPr>
              <a:t>Which cities have held the highest proportion of adults vs youth population across census years? </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Which counties have remained the most stable in terms of adult vs youth population ratio across census years? What percentage of counties are stable vs highly changing?</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8"/>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Agenda</a:t>
            </a:r>
            <a:endParaRPr/>
          </a:p>
        </p:txBody>
      </p:sp>
      <p:sp>
        <p:nvSpPr>
          <p:cNvPr id="132" name="Google Shape;132;p28"/>
          <p:cNvSpPr txBox="1"/>
          <p:nvPr/>
        </p:nvSpPr>
        <p:spPr>
          <a:xfrm>
            <a:off x="225425" y="1197700"/>
            <a:ext cx="83202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Overview</a:t>
            </a:r>
            <a:endParaRPr sz="1800">
              <a:solidFill>
                <a:schemeClr val="dk1"/>
              </a:solidFill>
              <a:latin typeface="Poppins Medium"/>
              <a:ea typeface="Poppins Medium"/>
              <a:cs typeface="Poppins Medium"/>
              <a:sym typeface="Poppins Medium"/>
            </a:endParaRPr>
          </a:p>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Data Wrangling</a:t>
            </a:r>
            <a:endParaRPr sz="1800">
              <a:solidFill>
                <a:schemeClr val="dk1"/>
              </a:solidFill>
              <a:latin typeface="Poppins Medium"/>
              <a:ea typeface="Poppins Medium"/>
              <a:cs typeface="Poppins Medium"/>
              <a:sym typeface="Poppins Medium"/>
            </a:endParaRPr>
          </a:p>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Data Cleaning</a:t>
            </a:r>
            <a:endParaRPr sz="1800">
              <a:solidFill>
                <a:schemeClr val="dk1"/>
              </a:solidFill>
              <a:latin typeface="Poppins Medium"/>
              <a:ea typeface="Poppins Medium"/>
              <a:cs typeface="Poppins Medium"/>
              <a:sym typeface="Poppins Medium"/>
            </a:endParaRPr>
          </a:p>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Data Analysis</a:t>
            </a:r>
            <a:endParaRPr sz="1800">
              <a:solidFill>
                <a:schemeClr val="dk1"/>
              </a:solidFill>
              <a:latin typeface="Poppins Medium"/>
              <a:ea typeface="Poppins Medium"/>
              <a:cs typeface="Poppins Medium"/>
              <a:sym typeface="Poppins Medium"/>
            </a:endParaRPr>
          </a:p>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Retrospective</a:t>
            </a:r>
            <a:endParaRPr sz="1800">
              <a:solidFill>
                <a:schemeClr val="dk1"/>
              </a:solidFill>
              <a:latin typeface="Poppins Medium"/>
              <a:ea typeface="Poppins Medium"/>
              <a:cs typeface="Poppins Medium"/>
              <a:sym typeface="Poppins Medium"/>
            </a:endParaRPr>
          </a:p>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Q&amp;A</a:t>
            </a:r>
            <a:endParaRPr sz="1800">
              <a:solidFill>
                <a:schemeClr val="dk1"/>
              </a:solidFill>
              <a:latin typeface="Poppins Medium"/>
              <a:ea typeface="Poppins Medium"/>
              <a:cs typeface="Poppins Medium"/>
              <a:sym typeface="Poppi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6"/>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
              <a:t>Analysis Question Overview</a:t>
            </a:r>
            <a:endParaRPr/>
          </a:p>
        </p:txBody>
      </p:sp>
      <p:sp>
        <p:nvSpPr>
          <p:cNvPr id="296" name="Google Shape;296;p46"/>
          <p:cNvSpPr txBox="1"/>
          <p:nvPr/>
        </p:nvSpPr>
        <p:spPr>
          <a:xfrm>
            <a:off x="252000" y="813300"/>
            <a:ext cx="8640000" cy="366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Georgia"/>
                <a:ea typeface="Georgia"/>
                <a:cs typeface="Georgia"/>
                <a:sym typeface="Georgia"/>
              </a:rPr>
              <a:t>Demographic Shifts</a:t>
            </a:r>
            <a:endParaRPr b="1" sz="12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What are the trends in racial composition in CA, NY, TX over the 20 years?</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Which racial group experienced the most significant growth (as a percentage of total population) in each state?</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How did racial majorities in districts shift across the census years? Which districts had a significant shift in racial majorities/minorities?</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What is the correlation between racial diversity and population growth in districts? How does it compare to the national trend in racial diversity?</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Georgia"/>
                <a:ea typeface="Georgia"/>
                <a:cs typeface="Georgia"/>
                <a:sym typeface="Georgia"/>
              </a:rPr>
              <a:t>Regional Comparison:</a:t>
            </a:r>
            <a:endParaRPr b="1" sz="12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How does population growth vary by geographic region?</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Are there significant differences in racial composition trends among regions?</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What regions showed the fastest racial diversification from 2000 to 2020? </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How do population growth rates in metropolitan districts compare to non-metropolitan districts?</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Which regions saw the greatest increase in minority population share?</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oppins Medium"/>
              <a:ea typeface="Poppins Medium"/>
              <a:cs typeface="Poppins Medium"/>
              <a:sym typeface="Poppi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7"/>
          <p:cNvSpPr txBox="1"/>
          <p:nvPr>
            <p:ph type="title"/>
          </p:nvPr>
        </p:nvSpPr>
        <p:spPr>
          <a:xfrm>
            <a:off x="526235" y="2004854"/>
            <a:ext cx="6039000" cy="748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Clr>
                <a:schemeClr val="lt1"/>
              </a:buClr>
              <a:buSzPts val="5400"/>
              <a:buFont typeface="Calibri"/>
              <a:buNone/>
            </a:pPr>
            <a:r>
              <a:rPr lang="en"/>
              <a:t>Data Analysis</a:t>
            </a:r>
            <a:endParaRPr/>
          </a:p>
        </p:txBody>
      </p:sp>
      <p:sp>
        <p:nvSpPr>
          <p:cNvPr id="302" name="Google Shape;302;p47"/>
          <p:cNvSpPr txBox="1"/>
          <p:nvPr>
            <p:ph idx="1" type="body"/>
          </p:nvPr>
        </p:nvSpPr>
        <p:spPr>
          <a:xfrm>
            <a:off x="526225" y="3871050"/>
            <a:ext cx="5442600" cy="30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1530"/>
              <a:buNone/>
            </a:pPr>
            <a:r>
              <a:rPr lang="en" sz="1829"/>
              <a:t>Overall National Trends and Growth</a:t>
            </a:r>
            <a:endParaRPr sz="1829"/>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8"/>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Projected Total US Population </a:t>
            </a:r>
            <a:endParaRPr/>
          </a:p>
        </p:txBody>
      </p:sp>
      <p:pic>
        <p:nvPicPr>
          <p:cNvPr id="308" name="Google Shape;308;p48"/>
          <p:cNvPicPr preferRelativeResize="0"/>
          <p:nvPr/>
        </p:nvPicPr>
        <p:blipFill rotWithShape="1">
          <a:blip r:embed="rId3">
            <a:alphaModFix/>
          </a:blip>
          <a:srcRect b="0" l="99" r="99" t="0"/>
          <a:stretch/>
        </p:blipFill>
        <p:spPr>
          <a:xfrm>
            <a:off x="225425" y="960126"/>
            <a:ext cx="6268600" cy="3523949"/>
          </a:xfrm>
          <a:prstGeom prst="rect">
            <a:avLst/>
          </a:prstGeom>
          <a:noFill/>
          <a:ln>
            <a:noFill/>
          </a:ln>
        </p:spPr>
      </p:pic>
      <p:sp>
        <p:nvSpPr>
          <p:cNvPr id="309" name="Google Shape;309;p48"/>
          <p:cNvSpPr txBox="1"/>
          <p:nvPr/>
        </p:nvSpPr>
        <p:spPr>
          <a:xfrm>
            <a:off x="6494025" y="960125"/>
            <a:ext cx="2439300" cy="24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solidFill>
                  <a:schemeClr val="dk1"/>
                </a:solidFill>
                <a:latin typeface="Poppins"/>
                <a:ea typeface="Poppins"/>
                <a:cs typeface="Poppins"/>
                <a:sym typeface="Poppins"/>
              </a:rPr>
              <a:t>2000:</a:t>
            </a:r>
            <a:r>
              <a:rPr lang="en" sz="1200">
                <a:solidFill>
                  <a:schemeClr val="dk1"/>
                </a:solidFill>
                <a:latin typeface="Poppins Medium"/>
                <a:ea typeface="Poppins Medium"/>
                <a:cs typeface="Poppins Medium"/>
                <a:sym typeface="Poppins Medium"/>
              </a:rPr>
              <a:t> 285M</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b="1" lang="en" sz="1200" u="sng">
                <a:solidFill>
                  <a:schemeClr val="dk1"/>
                </a:solidFill>
                <a:latin typeface="Poppins"/>
                <a:ea typeface="Poppins"/>
                <a:cs typeface="Poppins"/>
                <a:sym typeface="Poppins"/>
              </a:rPr>
              <a:t>2010:</a:t>
            </a:r>
            <a:r>
              <a:rPr lang="en" sz="1200">
                <a:solidFill>
                  <a:schemeClr val="dk1"/>
                </a:solidFill>
                <a:latin typeface="Poppins Medium"/>
                <a:ea typeface="Poppins Medium"/>
                <a:cs typeface="Poppins Medium"/>
                <a:sym typeface="Poppins Medium"/>
              </a:rPr>
              <a:t> 312M</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b="1" lang="en" sz="1200" u="sng">
                <a:solidFill>
                  <a:schemeClr val="dk1"/>
                </a:solidFill>
                <a:latin typeface="Poppins"/>
                <a:ea typeface="Poppins"/>
                <a:cs typeface="Poppins"/>
                <a:sym typeface="Poppins"/>
              </a:rPr>
              <a:t>2020:</a:t>
            </a:r>
            <a:r>
              <a:rPr b="1" lang="en" sz="1200">
                <a:solidFill>
                  <a:schemeClr val="dk1"/>
                </a:solidFill>
                <a:latin typeface="Poppins"/>
                <a:ea typeface="Poppins"/>
                <a:cs typeface="Poppins"/>
                <a:sym typeface="Poppins"/>
              </a:rPr>
              <a:t> </a:t>
            </a:r>
            <a:r>
              <a:rPr lang="en" sz="1200">
                <a:solidFill>
                  <a:schemeClr val="dk1"/>
                </a:solidFill>
                <a:latin typeface="Poppins Medium"/>
                <a:ea typeface="Poppins Medium"/>
                <a:cs typeface="Poppins Medium"/>
                <a:sym typeface="Poppins Medium"/>
              </a:rPr>
              <a:t>335M</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b="1" lang="en" sz="1200" u="sng">
                <a:solidFill>
                  <a:schemeClr val="accent1"/>
                </a:solidFill>
                <a:latin typeface="Poppins"/>
                <a:ea typeface="Poppins"/>
                <a:cs typeface="Poppins"/>
                <a:sym typeface="Poppins"/>
              </a:rPr>
              <a:t>Projected 2030:</a:t>
            </a:r>
            <a:r>
              <a:rPr lang="en" sz="1200">
                <a:solidFill>
                  <a:schemeClr val="accent1"/>
                </a:solidFill>
                <a:latin typeface="Poppins Medium"/>
                <a:ea typeface="Poppins Medium"/>
                <a:cs typeface="Poppins Medium"/>
                <a:sym typeface="Poppins Medium"/>
              </a:rPr>
              <a:t> </a:t>
            </a:r>
            <a:r>
              <a:rPr lang="en" sz="1200">
                <a:solidFill>
                  <a:schemeClr val="dk1"/>
                </a:solidFill>
                <a:latin typeface="Poppins Medium"/>
                <a:ea typeface="Poppins Medium"/>
                <a:cs typeface="Poppins Medium"/>
                <a:sym typeface="Poppins Medium"/>
              </a:rPr>
              <a:t>360M</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lang="en" sz="1200">
                <a:solidFill>
                  <a:schemeClr val="dk1"/>
                </a:solidFill>
                <a:latin typeface="Poppins Medium"/>
                <a:ea typeface="Poppins Medium"/>
                <a:cs typeface="Poppins Medium"/>
                <a:sym typeface="Poppins Medium"/>
              </a:rPr>
              <a:t>Simple Linear Regression model used to predict 2030 population.</a:t>
            </a:r>
            <a:endParaRPr sz="1200">
              <a:solidFill>
                <a:schemeClr val="dk1"/>
              </a:solidFill>
              <a:latin typeface="Poppins Medium"/>
              <a:ea typeface="Poppins Medium"/>
              <a:cs typeface="Poppins Medium"/>
              <a:sym typeface="Poppins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9"/>
          <p:cNvPicPr preferRelativeResize="0"/>
          <p:nvPr/>
        </p:nvPicPr>
        <p:blipFill>
          <a:blip r:embed="rId3">
            <a:alphaModFix/>
          </a:blip>
          <a:stretch>
            <a:fillRect/>
          </a:stretch>
        </p:blipFill>
        <p:spPr>
          <a:xfrm>
            <a:off x="6020175" y="2590675"/>
            <a:ext cx="2913050" cy="1197432"/>
          </a:xfrm>
          <a:prstGeom prst="rect">
            <a:avLst/>
          </a:prstGeom>
          <a:noFill/>
          <a:ln>
            <a:noFill/>
          </a:ln>
        </p:spPr>
      </p:pic>
      <p:sp>
        <p:nvSpPr>
          <p:cNvPr id="315" name="Google Shape;315;p49"/>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lt1"/>
              </a:buClr>
              <a:buSzPts val="2500"/>
              <a:buFont typeface="Calibri"/>
              <a:buNone/>
            </a:pPr>
            <a:r>
              <a:rPr lang="en"/>
              <a:t>Total Population Growth Rate Over 30 Years</a:t>
            </a:r>
            <a:endParaRPr/>
          </a:p>
        </p:txBody>
      </p:sp>
      <p:pic>
        <p:nvPicPr>
          <p:cNvPr id="316" name="Google Shape;316;p49"/>
          <p:cNvPicPr preferRelativeResize="0"/>
          <p:nvPr/>
        </p:nvPicPr>
        <p:blipFill>
          <a:blip r:embed="rId4">
            <a:alphaModFix/>
          </a:blip>
          <a:stretch>
            <a:fillRect/>
          </a:stretch>
        </p:blipFill>
        <p:spPr>
          <a:xfrm>
            <a:off x="225425" y="984275"/>
            <a:ext cx="5647776" cy="3174949"/>
          </a:xfrm>
          <a:prstGeom prst="rect">
            <a:avLst/>
          </a:prstGeom>
          <a:noFill/>
          <a:ln>
            <a:noFill/>
          </a:ln>
        </p:spPr>
      </p:pic>
      <p:sp>
        <p:nvSpPr>
          <p:cNvPr id="317" name="Google Shape;317;p49"/>
          <p:cNvSpPr txBox="1"/>
          <p:nvPr/>
        </p:nvSpPr>
        <p:spPr>
          <a:xfrm>
            <a:off x="6206650" y="1355400"/>
            <a:ext cx="2540100" cy="24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solidFill>
                  <a:schemeClr val="dk1"/>
                </a:solidFill>
                <a:latin typeface="Poppins"/>
                <a:ea typeface="Poppins"/>
                <a:cs typeface="Poppins"/>
                <a:sym typeface="Poppins"/>
              </a:rPr>
              <a:t>2000-2010:</a:t>
            </a:r>
            <a:r>
              <a:rPr lang="en" sz="1200">
                <a:solidFill>
                  <a:schemeClr val="dk1"/>
                </a:solidFill>
                <a:latin typeface="Poppins Medium"/>
                <a:ea typeface="Poppins Medium"/>
                <a:cs typeface="Poppins Medium"/>
                <a:sym typeface="Poppins Medium"/>
              </a:rPr>
              <a:t> 9.55% growth rate</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b="1" lang="en" sz="1200" u="sng">
                <a:solidFill>
                  <a:schemeClr val="dk1"/>
                </a:solidFill>
                <a:latin typeface="Poppins"/>
                <a:ea typeface="Poppins"/>
                <a:cs typeface="Poppins"/>
                <a:sym typeface="Poppins"/>
              </a:rPr>
              <a:t>2010-2020:</a:t>
            </a:r>
            <a:r>
              <a:rPr lang="en" sz="1200">
                <a:solidFill>
                  <a:schemeClr val="dk1"/>
                </a:solidFill>
                <a:latin typeface="Poppins Medium"/>
                <a:ea typeface="Poppins Medium"/>
                <a:cs typeface="Poppins Medium"/>
                <a:sym typeface="Poppins Medium"/>
              </a:rPr>
              <a:t> 7.13% growth rate</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b="1" lang="en" sz="1200" u="sng">
                <a:solidFill>
                  <a:schemeClr val="accent1"/>
                </a:solidFill>
                <a:latin typeface="Poppins"/>
                <a:ea typeface="Poppins"/>
                <a:cs typeface="Poppins"/>
                <a:sym typeface="Poppins"/>
              </a:rPr>
              <a:t>2020-2030:</a:t>
            </a:r>
            <a:r>
              <a:rPr lang="en" sz="1200">
                <a:solidFill>
                  <a:schemeClr val="accent1"/>
                </a:solidFill>
                <a:latin typeface="Poppins Medium"/>
                <a:ea typeface="Poppins Medium"/>
                <a:cs typeface="Poppins Medium"/>
                <a:sym typeface="Poppins Medium"/>
              </a:rPr>
              <a:t> </a:t>
            </a:r>
            <a:r>
              <a:rPr lang="en" sz="1200">
                <a:solidFill>
                  <a:schemeClr val="dk1"/>
                </a:solidFill>
                <a:latin typeface="Poppins Medium"/>
                <a:ea typeface="Poppins Medium"/>
                <a:cs typeface="Poppins Medium"/>
                <a:sym typeface="Poppins Medium"/>
              </a:rPr>
              <a:t>7.64% growth rate</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lang="en" sz="1200">
                <a:solidFill>
                  <a:schemeClr val="dk1"/>
                </a:solidFill>
                <a:latin typeface="Poppins Medium"/>
                <a:ea typeface="Poppins Medium"/>
                <a:cs typeface="Poppins Medium"/>
                <a:sym typeface="Poppins Medium"/>
              </a:rPr>
              <a:t>Percent change formula used to calculate growth rate:</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0"/>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lt1"/>
              </a:buClr>
              <a:buSzPts val="2500"/>
              <a:buFont typeface="Calibri"/>
              <a:buNone/>
            </a:pPr>
            <a:r>
              <a:rPr lang="en"/>
              <a:t>Racial Composition Over 40 Years Nationally</a:t>
            </a:r>
            <a:endParaRPr/>
          </a:p>
        </p:txBody>
      </p:sp>
      <p:pic>
        <p:nvPicPr>
          <p:cNvPr id="323" name="Google Shape;323;p50"/>
          <p:cNvPicPr preferRelativeResize="0"/>
          <p:nvPr/>
        </p:nvPicPr>
        <p:blipFill>
          <a:blip r:embed="rId3">
            <a:alphaModFix/>
          </a:blip>
          <a:stretch>
            <a:fillRect/>
          </a:stretch>
        </p:blipFill>
        <p:spPr>
          <a:xfrm>
            <a:off x="379900" y="803475"/>
            <a:ext cx="5528300" cy="3805375"/>
          </a:xfrm>
          <a:prstGeom prst="rect">
            <a:avLst/>
          </a:prstGeom>
          <a:noFill/>
          <a:ln>
            <a:noFill/>
          </a:ln>
        </p:spPr>
      </p:pic>
      <p:sp>
        <p:nvSpPr>
          <p:cNvPr id="324" name="Google Shape;324;p50"/>
          <p:cNvSpPr txBox="1"/>
          <p:nvPr/>
        </p:nvSpPr>
        <p:spPr>
          <a:xfrm>
            <a:off x="6010500" y="949800"/>
            <a:ext cx="3010200" cy="3546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Overall, the </a:t>
            </a:r>
            <a:r>
              <a:rPr lang="en" sz="1200">
                <a:solidFill>
                  <a:schemeClr val="dk1"/>
                </a:solidFill>
                <a:latin typeface="Poppins Medium"/>
                <a:ea typeface="Poppins Medium"/>
                <a:cs typeface="Poppins Medium"/>
                <a:sym typeface="Poppins Medium"/>
              </a:rPr>
              <a:t>U.S.</a:t>
            </a:r>
            <a:r>
              <a:rPr lang="en" sz="1200">
                <a:solidFill>
                  <a:schemeClr val="dk1"/>
                </a:solidFill>
                <a:latin typeface="Poppins Medium"/>
                <a:ea typeface="Poppins Medium"/>
                <a:cs typeface="Poppins Medium"/>
                <a:sym typeface="Poppins Medium"/>
              </a:rPr>
              <a:t> experienced similar demographic shifts across each census year.</a:t>
            </a:r>
            <a:endParaRPr sz="1200">
              <a:solidFill>
                <a:schemeClr val="dk1"/>
              </a:solidFill>
              <a:latin typeface="Poppins Medium"/>
              <a:ea typeface="Poppins Medium"/>
              <a:cs typeface="Poppins Medium"/>
              <a:sym typeface="Poppins Medium"/>
            </a:endParaRPr>
          </a:p>
          <a:p>
            <a:pPr indent="-304800" lvl="0" marL="457200" rtl="0" algn="l">
              <a:lnSpc>
                <a:spcPct val="115000"/>
              </a:lnSpc>
              <a:spcBef>
                <a:spcPts val="100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The White demographic continues to shrink while all other demographics see an increase of various amounts.</a:t>
            </a:r>
            <a:endParaRPr sz="1200">
              <a:solidFill>
                <a:schemeClr val="dk1"/>
              </a:solidFill>
              <a:latin typeface="Poppins Medium"/>
              <a:ea typeface="Poppins Medium"/>
              <a:cs typeface="Poppins Medium"/>
              <a:sym typeface="Poppins Medium"/>
            </a:endParaRPr>
          </a:p>
          <a:p>
            <a:pPr indent="-304800" lvl="0" marL="457200" rtl="0" algn="l">
              <a:lnSpc>
                <a:spcPct val="115000"/>
              </a:lnSpc>
              <a:spcBef>
                <a:spcPts val="1000"/>
              </a:spcBef>
              <a:spcAft>
                <a:spcPts val="100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Using linear regression, a prediction was made for the racial composition of the U.S. in 2030.</a:t>
            </a:r>
            <a:endParaRPr sz="1200">
              <a:solidFill>
                <a:schemeClr val="dk1"/>
              </a:solidFill>
              <a:latin typeface="Poppins Medium"/>
              <a:ea typeface="Poppins Medium"/>
              <a:cs typeface="Poppins Medium"/>
              <a:sym typeface="Poppi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1"/>
          <p:cNvSpPr txBox="1"/>
          <p:nvPr>
            <p:ph type="title"/>
          </p:nvPr>
        </p:nvSpPr>
        <p:spPr>
          <a:xfrm>
            <a:off x="526235" y="2004854"/>
            <a:ext cx="6039000" cy="748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Clr>
                <a:schemeClr val="lt1"/>
              </a:buClr>
              <a:buSzPts val="5400"/>
              <a:buFont typeface="Calibri"/>
              <a:buNone/>
            </a:pPr>
            <a:r>
              <a:rPr lang="en"/>
              <a:t>Data Analysis</a:t>
            </a:r>
            <a:endParaRPr/>
          </a:p>
        </p:txBody>
      </p:sp>
      <p:sp>
        <p:nvSpPr>
          <p:cNvPr id="330" name="Google Shape;330;p51"/>
          <p:cNvSpPr txBox="1"/>
          <p:nvPr>
            <p:ph idx="1" type="body"/>
          </p:nvPr>
        </p:nvSpPr>
        <p:spPr>
          <a:xfrm>
            <a:off x="526226" y="3855675"/>
            <a:ext cx="4581600" cy="381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1"/>
              </a:buClr>
              <a:buSzPts val="1800"/>
              <a:buNone/>
            </a:pPr>
            <a:r>
              <a:rPr lang="en"/>
              <a:t>Population Trends and Growth</a:t>
            </a:r>
            <a:endParaRPr/>
          </a:p>
        </p:txBody>
      </p:sp>
      <p:sp>
        <p:nvSpPr>
          <p:cNvPr id="331" name="Google Shape;331;p51"/>
          <p:cNvSpPr txBox="1"/>
          <p:nvPr>
            <p:ph idx="2" type="body"/>
          </p:nvPr>
        </p:nvSpPr>
        <p:spPr>
          <a:xfrm>
            <a:off x="526225" y="4421650"/>
            <a:ext cx="4474500" cy="435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1800"/>
              <a:buNone/>
            </a:pPr>
            <a:r>
              <a:t/>
            </a:r>
            <a:endParaRPr b="1">
              <a:solidFill>
                <a:schemeClr val="accent1"/>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2"/>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
              <a:t>Population Growth From 2000 to 2010 By State</a:t>
            </a:r>
            <a:endParaRPr/>
          </a:p>
        </p:txBody>
      </p:sp>
      <p:pic>
        <p:nvPicPr>
          <p:cNvPr id="337" name="Google Shape;337;p52"/>
          <p:cNvPicPr preferRelativeResize="0"/>
          <p:nvPr/>
        </p:nvPicPr>
        <p:blipFill>
          <a:blip r:embed="rId3">
            <a:alphaModFix/>
          </a:blip>
          <a:stretch>
            <a:fillRect/>
          </a:stretch>
        </p:blipFill>
        <p:spPr>
          <a:xfrm>
            <a:off x="0" y="845825"/>
            <a:ext cx="6999725" cy="4238250"/>
          </a:xfrm>
          <a:prstGeom prst="rect">
            <a:avLst/>
          </a:prstGeom>
          <a:noFill/>
          <a:ln>
            <a:noFill/>
          </a:ln>
        </p:spPr>
      </p:pic>
      <p:sp>
        <p:nvSpPr>
          <p:cNvPr id="338" name="Google Shape;338;p52"/>
          <p:cNvSpPr txBox="1"/>
          <p:nvPr/>
        </p:nvSpPr>
        <p:spPr>
          <a:xfrm>
            <a:off x="7164325" y="1133850"/>
            <a:ext cx="1998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Medium"/>
                <a:ea typeface="Poppins Medium"/>
                <a:cs typeface="Poppins Medium"/>
                <a:sym typeface="Poppins Medium"/>
              </a:rPr>
              <a:t>Nevada has the highest </a:t>
            </a:r>
            <a:r>
              <a:rPr lang="en" sz="1200">
                <a:solidFill>
                  <a:schemeClr val="dk1"/>
                </a:solidFill>
                <a:latin typeface="Poppins Medium"/>
                <a:ea typeface="Poppins Medium"/>
                <a:cs typeface="Poppins Medium"/>
                <a:sym typeface="Poppins Medium"/>
              </a:rPr>
              <a:t>growth</a:t>
            </a:r>
            <a:r>
              <a:rPr lang="en" sz="1200">
                <a:solidFill>
                  <a:schemeClr val="dk1"/>
                </a:solidFill>
                <a:latin typeface="Poppins Medium"/>
                <a:ea typeface="Poppins Medium"/>
                <a:cs typeface="Poppins Medium"/>
                <a:sym typeface="Poppins Medium"/>
              </a:rPr>
              <a:t> rate from 2000 to 2010 at 35.15%</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lang="en" sz="1200">
                <a:solidFill>
                  <a:schemeClr val="dk1"/>
                </a:solidFill>
                <a:latin typeface="Poppins Medium"/>
                <a:ea typeface="Poppins Medium"/>
                <a:cs typeface="Poppins Medium"/>
                <a:sym typeface="Poppins Medium"/>
              </a:rPr>
              <a:t>~ 700,000 increase</a:t>
            </a:r>
            <a:endParaRPr sz="1200">
              <a:solidFill>
                <a:schemeClr val="dk1"/>
              </a:solidFill>
              <a:latin typeface="Poppins Medium"/>
              <a:ea typeface="Poppins Medium"/>
              <a:cs typeface="Poppins Medium"/>
              <a:sym typeface="Poppins Medium"/>
            </a:endParaRPr>
          </a:p>
        </p:txBody>
      </p:sp>
      <p:sp>
        <p:nvSpPr>
          <p:cNvPr id="339" name="Google Shape;339;p52"/>
          <p:cNvSpPr txBox="1"/>
          <p:nvPr/>
        </p:nvSpPr>
        <p:spPr>
          <a:xfrm>
            <a:off x="7195925" y="3095250"/>
            <a:ext cx="1737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Medium"/>
                <a:ea typeface="Poppins Medium"/>
                <a:cs typeface="Poppins Medium"/>
                <a:sym typeface="Poppins Medium"/>
              </a:rPr>
              <a:t>Puerto Rico has a negative growth rate at -2.17% from 2000 to 2010</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Clr>
                <a:schemeClr val="dk1"/>
              </a:buClr>
              <a:buSzPts val="1100"/>
              <a:buFont typeface="Arial"/>
              <a:buNone/>
            </a:pPr>
            <a:r>
              <a:rPr lang="en" sz="1200">
                <a:solidFill>
                  <a:schemeClr val="dk1"/>
                </a:solidFill>
                <a:latin typeface="Poppins Medium"/>
                <a:ea typeface="Poppins Medium"/>
                <a:cs typeface="Poppins Medium"/>
                <a:sym typeface="Poppins Medium"/>
              </a:rPr>
              <a:t> ~ 82,000 decrease</a:t>
            </a:r>
            <a:endParaRPr sz="1200">
              <a:solidFill>
                <a:schemeClr val="dk1"/>
              </a:solidFill>
              <a:latin typeface="Poppins Medium"/>
              <a:ea typeface="Poppins Medium"/>
              <a:cs typeface="Poppins Medium"/>
              <a:sym typeface="Poppi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3"/>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
              <a:t>Population Growth From 2010 to 2020 By State</a:t>
            </a:r>
            <a:endParaRPr/>
          </a:p>
        </p:txBody>
      </p:sp>
      <p:pic>
        <p:nvPicPr>
          <p:cNvPr id="345" name="Google Shape;345;p53"/>
          <p:cNvPicPr preferRelativeResize="0"/>
          <p:nvPr/>
        </p:nvPicPr>
        <p:blipFill>
          <a:blip r:embed="rId3">
            <a:alphaModFix/>
          </a:blip>
          <a:stretch>
            <a:fillRect/>
          </a:stretch>
        </p:blipFill>
        <p:spPr>
          <a:xfrm>
            <a:off x="0" y="845825"/>
            <a:ext cx="6972301" cy="4145275"/>
          </a:xfrm>
          <a:prstGeom prst="rect">
            <a:avLst/>
          </a:prstGeom>
          <a:noFill/>
          <a:ln>
            <a:noFill/>
          </a:ln>
        </p:spPr>
      </p:pic>
      <p:sp>
        <p:nvSpPr>
          <p:cNvPr id="346" name="Google Shape;346;p53"/>
          <p:cNvSpPr txBox="1"/>
          <p:nvPr/>
        </p:nvSpPr>
        <p:spPr>
          <a:xfrm>
            <a:off x="7054600" y="1120150"/>
            <a:ext cx="2107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Medium"/>
                <a:ea typeface="Poppins Medium"/>
                <a:cs typeface="Poppins Medium"/>
                <a:sym typeface="Poppins Medium"/>
              </a:rPr>
              <a:t>Utah has the highest population growth at 18.37% from 2010 to 2020.</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lang="en" sz="1200">
                <a:solidFill>
                  <a:schemeClr val="dk1"/>
                </a:solidFill>
                <a:latin typeface="Poppins Medium"/>
                <a:ea typeface="Poppins Medium"/>
                <a:cs typeface="Poppins Medium"/>
                <a:sym typeface="Poppins Medium"/>
              </a:rPr>
              <a:t>~ 500,000 </a:t>
            </a:r>
            <a:r>
              <a:rPr lang="en" sz="1200">
                <a:solidFill>
                  <a:schemeClr val="dk1"/>
                </a:solidFill>
                <a:latin typeface="Poppins Medium"/>
                <a:ea typeface="Poppins Medium"/>
                <a:cs typeface="Poppins Medium"/>
                <a:sym typeface="Poppins Medium"/>
              </a:rPr>
              <a:t>increase</a:t>
            </a:r>
            <a:endParaRPr sz="1200">
              <a:solidFill>
                <a:schemeClr val="dk1"/>
              </a:solidFill>
              <a:latin typeface="Poppins Medium"/>
              <a:ea typeface="Poppins Medium"/>
              <a:cs typeface="Poppins Medium"/>
              <a:sym typeface="Poppins Medium"/>
            </a:endParaRPr>
          </a:p>
        </p:txBody>
      </p:sp>
      <p:sp>
        <p:nvSpPr>
          <p:cNvPr id="347" name="Google Shape;347;p53"/>
          <p:cNvSpPr txBox="1"/>
          <p:nvPr/>
        </p:nvSpPr>
        <p:spPr>
          <a:xfrm>
            <a:off x="7054600" y="3300975"/>
            <a:ext cx="1888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Medium"/>
                <a:ea typeface="Poppins Medium"/>
                <a:cs typeface="Poppins Medium"/>
                <a:sym typeface="Poppins Medium"/>
              </a:rPr>
              <a:t>Puerto Rico has a negative growth rate at -11.81% from 2010 to 2020.</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lang="en" sz="1200">
                <a:solidFill>
                  <a:schemeClr val="dk1"/>
                </a:solidFill>
                <a:latin typeface="Poppins Medium"/>
                <a:ea typeface="Poppins Medium"/>
                <a:cs typeface="Poppins Medium"/>
                <a:sym typeface="Poppins Medium"/>
              </a:rPr>
              <a:t>~440,000 decrease</a:t>
            </a:r>
            <a:endParaRPr sz="1200">
              <a:solidFill>
                <a:schemeClr val="dk1"/>
              </a:solidFill>
              <a:latin typeface="Poppins Medium"/>
              <a:ea typeface="Poppins Medium"/>
              <a:cs typeface="Poppins Medium"/>
              <a:sym typeface="Poppins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4"/>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Population Growth From 2000 to 2020 By State</a:t>
            </a:r>
            <a:endParaRPr/>
          </a:p>
        </p:txBody>
      </p:sp>
      <p:sp>
        <p:nvSpPr>
          <p:cNvPr id="353" name="Google Shape;353;p54"/>
          <p:cNvSpPr txBox="1"/>
          <p:nvPr/>
        </p:nvSpPr>
        <p:spPr>
          <a:xfrm>
            <a:off x="6969700" y="929550"/>
            <a:ext cx="2039100" cy="400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lang="en" sz="1200">
                <a:solidFill>
                  <a:schemeClr val="dk1"/>
                </a:solidFill>
                <a:latin typeface="Poppins Medium"/>
                <a:ea typeface="Poppins Medium"/>
                <a:cs typeface="Poppins Medium"/>
                <a:sym typeface="Poppins Medium"/>
              </a:rPr>
              <a:t>Nevada has the highest </a:t>
            </a:r>
            <a:r>
              <a:rPr lang="en" sz="1200">
                <a:solidFill>
                  <a:schemeClr val="dk1"/>
                </a:solidFill>
                <a:latin typeface="Poppins Medium"/>
                <a:ea typeface="Poppins Medium"/>
                <a:cs typeface="Poppins Medium"/>
                <a:sym typeface="Poppins Medium"/>
              </a:rPr>
              <a:t>percentage growth at 55.37%.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lang="en" sz="1200">
                <a:solidFill>
                  <a:schemeClr val="dk1"/>
                </a:solidFill>
                <a:latin typeface="Poppins Medium"/>
                <a:ea typeface="Poppins Medium"/>
                <a:cs typeface="Poppins Medium"/>
                <a:sym typeface="Poppins Medium"/>
              </a:rPr>
              <a:t>~ 1.1 million increase</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lang="en" sz="1200">
                <a:solidFill>
                  <a:schemeClr val="dk1"/>
                </a:solidFill>
                <a:latin typeface="Poppins Medium"/>
                <a:ea typeface="Poppins Medium"/>
                <a:cs typeface="Poppins Medium"/>
                <a:sym typeface="Poppins Medium"/>
              </a:rPr>
              <a:t>Puerto Rico has a negative growth rate at -13.73%.</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lang="en" sz="1200">
                <a:solidFill>
                  <a:schemeClr val="dk1"/>
                </a:solidFill>
                <a:latin typeface="Poppins Medium"/>
                <a:ea typeface="Poppins Medium"/>
                <a:cs typeface="Poppins Medium"/>
                <a:sym typeface="Poppins Medium"/>
              </a:rPr>
              <a:t>~ 500,000 decrease</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100">
              <a:solidFill>
                <a:schemeClr val="dk1"/>
              </a:solidFill>
              <a:latin typeface="Poppins Medium"/>
              <a:ea typeface="Poppins Medium"/>
              <a:cs typeface="Poppins Medium"/>
              <a:sym typeface="Poppins Medium"/>
            </a:endParaRPr>
          </a:p>
        </p:txBody>
      </p:sp>
      <p:pic>
        <p:nvPicPr>
          <p:cNvPr id="354" name="Google Shape;354;p54"/>
          <p:cNvPicPr preferRelativeResize="0"/>
          <p:nvPr/>
        </p:nvPicPr>
        <p:blipFill>
          <a:blip r:embed="rId3">
            <a:alphaModFix/>
          </a:blip>
          <a:stretch>
            <a:fillRect/>
          </a:stretch>
        </p:blipFill>
        <p:spPr>
          <a:xfrm>
            <a:off x="0" y="806350"/>
            <a:ext cx="6780275" cy="4202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5"/>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Population Growth From 2000 to 2020 By State (Total)</a:t>
            </a:r>
            <a:endParaRPr/>
          </a:p>
        </p:txBody>
      </p:sp>
      <p:pic>
        <p:nvPicPr>
          <p:cNvPr id="360" name="Google Shape;360;p55"/>
          <p:cNvPicPr preferRelativeResize="0"/>
          <p:nvPr/>
        </p:nvPicPr>
        <p:blipFill>
          <a:blip r:embed="rId3">
            <a:alphaModFix/>
          </a:blip>
          <a:stretch>
            <a:fillRect/>
          </a:stretch>
        </p:blipFill>
        <p:spPr>
          <a:xfrm>
            <a:off x="0" y="822450"/>
            <a:ext cx="7107401" cy="4272850"/>
          </a:xfrm>
          <a:prstGeom prst="rect">
            <a:avLst/>
          </a:prstGeom>
          <a:noFill/>
          <a:ln>
            <a:noFill/>
          </a:ln>
        </p:spPr>
      </p:pic>
      <p:sp>
        <p:nvSpPr>
          <p:cNvPr id="361" name="Google Shape;361;p55"/>
          <p:cNvSpPr txBox="1"/>
          <p:nvPr/>
        </p:nvSpPr>
        <p:spPr>
          <a:xfrm>
            <a:off x="7107400" y="990750"/>
            <a:ext cx="2036400" cy="377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Poppins Medium"/>
                <a:ea typeface="Poppins Medium"/>
                <a:cs typeface="Poppins Medium"/>
                <a:sym typeface="Poppins Medium"/>
              </a:rPr>
              <a:t>Texas has the highest population growth based on the amount of people (39.77%, ~8 millions)</a:t>
            </a:r>
            <a:endParaRPr sz="11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lang="en" sz="1100">
                <a:solidFill>
                  <a:schemeClr val="dk1"/>
                </a:solidFill>
                <a:latin typeface="Poppins Medium"/>
                <a:ea typeface="Poppins Medium"/>
                <a:cs typeface="Poppins Medium"/>
                <a:sym typeface="Poppins Medium"/>
              </a:rPr>
              <a:t>Reasons: Lower cost of living, more job opportunities, warmer climate, no state income tax, high birth rate</a:t>
            </a:r>
            <a:endParaRPr sz="11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lang="en" sz="1100">
                <a:solidFill>
                  <a:schemeClr val="dk1"/>
                </a:solidFill>
                <a:latin typeface="Poppins Medium"/>
                <a:ea typeface="Poppins Medium"/>
                <a:cs typeface="Poppins Medium"/>
                <a:sym typeface="Poppins Medium"/>
              </a:rPr>
              <a:t>Puerto Rico has negative population growth </a:t>
            </a:r>
            <a:endParaRPr sz="11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lang="en" sz="1100">
                <a:solidFill>
                  <a:schemeClr val="dk1"/>
                </a:solidFill>
                <a:latin typeface="Poppins Medium"/>
                <a:ea typeface="Poppins Medium"/>
                <a:cs typeface="Poppins Medium"/>
                <a:sym typeface="Poppins Medium"/>
              </a:rPr>
              <a:t>Reasons:  Cost of living has risen, low birth rate, natural disasters (Hurricane in 2017 &amp; 2022), limited federal support</a:t>
            </a:r>
            <a:endParaRPr sz="11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9"/>
          <p:cNvSpPr txBox="1"/>
          <p:nvPr>
            <p:ph type="title"/>
          </p:nvPr>
        </p:nvSpPr>
        <p:spPr>
          <a:xfrm>
            <a:off x="526235" y="2004854"/>
            <a:ext cx="6039000" cy="748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Clr>
                <a:schemeClr val="lt1"/>
              </a:buClr>
              <a:buSzPts val="5400"/>
              <a:buFont typeface="Calibri"/>
              <a:buNone/>
            </a:pPr>
            <a:r>
              <a:rPr lang="en"/>
              <a:t>Overview</a:t>
            </a:r>
            <a:endParaRPr/>
          </a:p>
        </p:txBody>
      </p:sp>
      <p:sp>
        <p:nvSpPr>
          <p:cNvPr id="138" name="Google Shape;138;p29"/>
          <p:cNvSpPr txBox="1"/>
          <p:nvPr>
            <p:ph idx="1" type="body"/>
          </p:nvPr>
        </p:nvSpPr>
        <p:spPr>
          <a:xfrm>
            <a:off x="526258" y="3971303"/>
            <a:ext cx="2794500" cy="2607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1"/>
              </a:buClr>
              <a:buSzPts val="1800"/>
              <a:buNone/>
            </a:pPr>
            <a:r>
              <a:t/>
            </a:r>
            <a:endParaRPr/>
          </a:p>
        </p:txBody>
      </p:sp>
      <p:sp>
        <p:nvSpPr>
          <p:cNvPr id="139" name="Google Shape;139;p29"/>
          <p:cNvSpPr txBox="1"/>
          <p:nvPr>
            <p:ph idx="2" type="body"/>
          </p:nvPr>
        </p:nvSpPr>
        <p:spPr>
          <a:xfrm>
            <a:off x="526258" y="4305179"/>
            <a:ext cx="2794500" cy="2607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1"/>
              </a:buClr>
              <a:buSzPts val="1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6"/>
          <p:cNvSpPr txBox="1"/>
          <p:nvPr>
            <p:ph type="title"/>
          </p:nvPr>
        </p:nvSpPr>
        <p:spPr>
          <a:xfrm>
            <a:off x="150575" y="211725"/>
            <a:ext cx="87828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Population Growth and Decline Rate by District From 2000 to 2010</a:t>
            </a:r>
            <a:endParaRPr/>
          </a:p>
        </p:txBody>
      </p:sp>
      <p:pic>
        <p:nvPicPr>
          <p:cNvPr id="367" name="Google Shape;367;p56"/>
          <p:cNvPicPr preferRelativeResize="0"/>
          <p:nvPr/>
        </p:nvPicPr>
        <p:blipFill>
          <a:blip r:embed="rId3">
            <a:alphaModFix/>
          </a:blip>
          <a:stretch>
            <a:fillRect/>
          </a:stretch>
        </p:blipFill>
        <p:spPr>
          <a:xfrm>
            <a:off x="1436275" y="862724"/>
            <a:ext cx="6399293" cy="428077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7"/>
          <p:cNvSpPr txBox="1"/>
          <p:nvPr>
            <p:ph type="title"/>
          </p:nvPr>
        </p:nvSpPr>
        <p:spPr>
          <a:xfrm>
            <a:off x="150575" y="211725"/>
            <a:ext cx="87828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Population Growth and Decline Rate by District From 2010 to 2020</a:t>
            </a:r>
            <a:endParaRPr/>
          </a:p>
        </p:txBody>
      </p:sp>
      <p:pic>
        <p:nvPicPr>
          <p:cNvPr id="373" name="Google Shape;373;p57"/>
          <p:cNvPicPr preferRelativeResize="0"/>
          <p:nvPr/>
        </p:nvPicPr>
        <p:blipFill>
          <a:blip r:embed="rId3">
            <a:alphaModFix/>
          </a:blip>
          <a:stretch>
            <a:fillRect/>
          </a:stretch>
        </p:blipFill>
        <p:spPr>
          <a:xfrm>
            <a:off x="1426188" y="821275"/>
            <a:ext cx="6576916" cy="42807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8"/>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Districts with High Population Across Three Census Years</a:t>
            </a:r>
            <a:endParaRPr/>
          </a:p>
        </p:txBody>
      </p:sp>
      <p:pic>
        <p:nvPicPr>
          <p:cNvPr id="379" name="Google Shape;379;p58"/>
          <p:cNvPicPr preferRelativeResize="0"/>
          <p:nvPr/>
        </p:nvPicPr>
        <p:blipFill>
          <a:blip r:embed="rId3">
            <a:alphaModFix/>
          </a:blip>
          <a:stretch>
            <a:fillRect/>
          </a:stretch>
        </p:blipFill>
        <p:spPr>
          <a:xfrm>
            <a:off x="565700" y="2965425"/>
            <a:ext cx="3160376" cy="1659650"/>
          </a:xfrm>
          <a:prstGeom prst="rect">
            <a:avLst/>
          </a:prstGeom>
          <a:noFill/>
          <a:ln>
            <a:noFill/>
          </a:ln>
        </p:spPr>
      </p:pic>
      <p:sp>
        <p:nvSpPr>
          <p:cNvPr id="380" name="Google Shape;380;p58"/>
          <p:cNvSpPr txBox="1"/>
          <p:nvPr/>
        </p:nvSpPr>
        <p:spPr>
          <a:xfrm>
            <a:off x="3593050" y="2835125"/>
            <a:ext cx="5198100" cy="1531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Over the past 20 years, the population of Puerto Rico’s Resident Commissioner District has decreased, though it remains the most populous district in the United States.</a:t>
            </a:r>
            <a:endParaRPr sz="1200">
              <a:solidFill>
                <a:schemeClr val="dk1"/>
              </a:solidFill>
              <a:latin typeface="Poppins Medium"/>
              <a:ea typeface="Poppins Medium"/>
              <a:cs typeface="Poppins Medium"/>
              <a:sym typeface="Poppins Medium"/>
            </a:endParaRPr>
          </a:p>
          <a:p>
            <a:pPr indent="0" lvl="0" marL="45720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Several of Texas' districts rank among the most populous in the country.</a:t>
            </a:r>
            <a:endParaRPr sz="1200">
              <a:solidFill>
                <a:schemeClr val="dk1"/>
              </a:solidFill>
              <a:latin typeface="Poppins Medium"/>
              <a:ea typeface="Poppins Medium"/>
              <a:cs typeface="Poppins Medium"/>
              <a:sym typeface="Poppins Medium"/>
            </a:endParaRPr>
          </a:p>
          <a:p>
            <a:pPr indent="0" lvl="0" marL="45720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Montana has consistently ranked as one of the most populous districts, likely due to having only one congressional district and a steady population increase.</a:t>
            </a:r>
            <a:endParaRPr sz="1200">
              <a:solidFill>
                <a:schemeClr val="dk1"/>
              </a:solidFill>
              <a:latin typeface="Poppins Medium"/>
              <a:ea typeface="Poppins Medium"/>
              <a:cs typeface="Poppins Medium"/>
              <a:sym typeface="Poppins Medium"/>
            </a:endParaRPr>
          </a:p>
          <a:p>
            <a:pPr indent="0" lvl="0" marL="457200" rtl="0" algn="l">
              <a:spcBef>
                <a:spcPts val="0"/>
              </a:spcBef>
              <a:spcAft>
                <a:spcPts val="0"/>
              </a:spcAft>
              <a:buNone/>
            </a:pPr>
            <a:r>
              <a:t/>
            </a:r>
            <a:endParaRPr sz="1200">
              <a:solidFill>
                <a:schemeClr val="dk1"/>
              </a:solidFill>
              <a:latin typeface="Poppins Medium"/>
              <a:ea typeface="Poppins Medium"/>
              <a:cs typeface="Poppins Medium"/>
              <a:sym typeface="Poppins Medium"/>
            </a:endParaRPr>
          </a:p>
        </p:txBody>
      </p:sp>
      <p:pic>
        <p:nvPicPr>
          <p:cNvPr id="381" name="Google Shape;381;p58"/>
          <p:cNvPicPr preferRelativeResize="0"/>
          <p:nvPr/>
        </p:nvPicPr>
        <p:blipFill>
          <a:blip r:embed="rId4">
            <a:alphaModFix/>
          </a:blip>
          <a:stretch>
            <a:fillRect/>
          </a:stretch>
        </p:blipFill>
        <p:spPr>
          <a:xfrm>
            <a:off x="622375" y="4541175"/>
            <a:ext cx="3202175" cy="272750"/>
          </a:xfrm>
          <a:prstGeom prst="rect">
            <a:avLst/>
          </a:prstGeom>
          <a:noFill/>
          <a:ln>
            <a:noFill/>
          </a:ln>
        </p:spPr>
      </p:pic>
      <p:pic>
        <p:nvPicPr>
          <p:cNvPr id="382" name="Google Shape;382;p58"/>
          <p:cNvPicPr preferRelativeResize="0"/>
          <p:nvPr/>
        </p:nvPicPr>
        <p:blipFill>
          <a:blip r:embed="rId5">
            <a:alphaModFix/>
          </a:blip>
          <a:stretch>
            <a:fillRect/>
          </a:stretch>
        </p:blipFill>
        <p:spPr>
          <a:xfrm>
            <a:off x="429149" y="1001225"/>
            <a:ext cx="3296926" cy="1659650"/>
          </a:xfrm>
          <a:prstGeom prst="rect">
            <a:avLst/>
          </a:prstGeom>
          <a:noFill/>
          <a:ln>
            <a:noFill/>
          </a:ln>
        </p:spPr>
      </p:pic>
      <p:pic>
        <p:nvPicPr>
          <p:cNvPr id="383" name="Google Shape;383;p58"/>
          <p:cNvPicPr preferRelativeResize="0"/>
          <p:nvPr/>
        </p:nvPicPr>
        <p:blipFill>
          <a:blip r:embed="rId6">
            <a:alphaModFix/>
          </a:blip>
          <a:stretch>
            <a:fillRect/>
          </a:stretch>
        </p:blipFill>
        <p:spPr>
          <a:xfrm>
            <a:off x="4073141" y="1001225"/>
            <a:ext cx="3612759" cy="1964650"/>
          </a:xfrm>
          <a:prstGeom prst="rect">
            <a:avLst/>
          </a:prstGeom>
          <a:noFill/>
          <a:ln>
            <a:noFill/>
          </a:ln>
        </p:spPr>
      </p:pic>
      <p:pic>
        <p:nvPicPr>
          <p:cNvPr id="384" name="Google Shape;384;p58"/>
          <p:cNvPicPr preferRelativeResize="0"/>
          <p:nvPr/>
        </p:nvPicPr>
        <p:blipFill rotWithShape="1">
          <a:blip r:embed="rId4">
            <a:alphaModFix/>
          </a:blip>
          <a:srcRect b="0" l="0" r="-9902" t="0"/>
          <a:stretch/>
        </p:blipFill>
        <p:spPr>
          <a:xfrm>
            <a:off x="812575" y="2660875"/>
            <a:ext cx="3202175" cy="272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9"/>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Average District Population</a:t>
            </a:r>
            <a:r>
              <a:rPr lang="en"/>
              <a:t> Across Three Census Years</a:t>
            </a:r>
            <a:endParaRPr/>
          </a:p>
        </p:txBody>
      </p:sp>
      <p:sp>
        <p:nvSpPr>
          <p:cNvPr id="390" name="Google Shape;390;p59"/>
          <p:cNvSpPr txBox="1"/>
          <p:nvPr/>
        </p:nvSpPr>
        <p:spPr>
          <a:xfrm>
            <a:off x="6184825" y="1248325"/>
            <a:ext cx="2629200" cy="2877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The average population over three census years includes multiple Texas districts, reinforcing the growth trend.</a:t>
            </a:r>
            <a:endParaRPr sz="1200">
              <a:solidFill>
                <a:schemeClr val="dk1"/>
              </a:solidFill>
              <a:latin typeface="Poppins Medium"/>
              <a:ea typeface="Poppins Medium"/>
              <a:cs typeface="Poppins Medium"/>
              <a:sym typeface="Poppins Medium"/>
            </a:endParaRPr>
          </a:p>
          <a:p>
            <a:pPr indent="0" lvl="0" marL="91440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chemeClr val="accent2"/>
                </a:solidFill>
                <a:latin typeface="Poppins Medium"/>
                <a:ea typeface="Poppins Medium"/>
                <a:cs typeface="Poppins Medium"/>
                <a:sym typeface="Poppins Medium"/>
              </a:rPr>
              <a:t>Virginia, Delaware</a:t>
            </a:r>
            <a:r>
              <a:rPr lang="en" sz="1200">
                <a:solidFill>
                  <a:schemeClr val="dk1"/>
                </a:solidFill>
                <a:latin typeface="Poppins Medium"/>
                <a:ea typeface="Poppins Medium"/>
                <a:cs typeface="Poppins Medium"/>
                <a:sym typeface="Poppins Medium"/>
              </a:rPr>
              <a:t> </a:t>
            </a:r>
            <a:r>
              <a:rPr lang="en" sz="1200">
                <a:solidFill>
                  <a:schemeClr val="accent2"/>
                </a:solidFill>
                <a:latin typeface="Poppins Medium"/>
                <a:ea typeface="Poppins Medium"/>
                <a:cs typeface="Poppins Medium"/>
                <a:sym typeface="Poppins Medium"/>
              </a:rPr>
              <a:t>Arizona</a:t>
            </a:r>
            <a:r>
              <a:rPr lang="en" sz="1200">
                <a:solidFill>
                  <a:schemeClr val="dk1"/>
                </a:solidFill>
                <a:latin typeface="Poppins Medium"/>
                <a:ea typeface="Poppins Medium"/>
                <a:cs typeface="Poppins Medium"/>
                <a:sym typeface="Poppins Medium"/>
              </a:rPr>
              <a:t> and </a:t>
            </a:r>
            <a:r>
              <a:rPr lang="en" sz="1200">
                <a:solidFill>
                  <a:schemeClr val="accent2"/>
                </a:solidFill>
                <a:latin typeface="Poppins Medium"/>
                <a:ea typeface="Poppins Medium"/>
                <a:cs typeface="Poppins Medium"/>
                <a:sym typeface="Poppins Medium"/>
              </a:rPr>
              <a:t>Nevada</a:t>
            </a:r>
            <a:r>
              <a:rPr lang="en" sz="1200">
                <a:solidFill>
                  <a:schemeClr val="dk1"/>
                </a:solidFill>
                <a:latin typeface="Poppins Medium"/>
                <a:ea typeface="Poppins Medium"/>
                <a:cs typeface="Poppins Medium"/>
                <a:sym typeface="Poppins Medium"/>
              </a:rPr>
              <a:t> have had districts with high average populations, suggesting that their populations have been very slowly increasing compared to all U.S. districts.</a:t>
            </a:r>
            <a:endParaRPr sz="1200">
              <a:solidFill>
                <a:schemeClr val="dk1"/>
              </a:solidFill>
              <a:latin typeface="Poppins Medium"/>
              <a:ea typeface="Poppins Medium"/>
              <a:cs typeface="Poppins Medium"/>
              <a:sym typeface="Poppins Medium"/>
            </a:endParaRPr>
          </a:p>
        </p:txBody>
      </p:sp>
      <p:pic>
        <p:nvPicPr>
          <p:cNvPr id="391" name="Google Shape;391;p59"/>
          <p:cNvPicPr preferRelativeResize="0"/>
          <p:nvPr/>
        </p:nvPicPr>
        <p:blipFill>
          <a:blip r:embed="rId3">
            <a:alphaModFix/>
          </a:blip>
          <a:stretch>
            <a:fillRect/>
          </a:stretch>
        </p:blipFill>
        <p:spPr>
          <a:xfrm>
            <a:off x="225425" y="1067749"/>
            <a:ext cx="5880026" cy="33899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0"/>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Number of Districts per State</a:t>
            </a:r>
            <a:endParaRPr/>
          </a:p>
        </p:txBody>
      </p:sp>
      <p:pic>
        <p:nvPicPr>
          <p:cNvPr id="397" name="Google Shape;397;p60"/>
          <p:cNvPicPr preferRelativeResize="0"/>
          <p:nvPr/>
        </p:nvPicPr>
        <p:blipFill>
          <a:blip r:embed="rId3">
            <a:alphaModFix/>
          </a:blip>
          <a:stretch>
            <a:fillRect/>
          </a:stretch>
        </p:blipFill>
        <p:spPr>
          <a:xfrm>
            <a:off x="152400" y="833125"/>
            <a:ext cx="8423725" cy="3805875"/>
          </a:xfrm>
          <a:prstGeom prst="rect">
            <a:avLst/>
          </a:prstGeom>
          <a:noFill/>
          <a:ln>
            <a:noFill/>
          </a:ln>
        </p:spPr>
      </p:pic>
      <p:sp>
        <p:nvSpPr>
          <p:cNvPr id="398" name="Google Shape;398;p60"/>
          <p:cNvSpPr txBox="1"/>
          <p:nvPr/>
        </p:nvSpPr>
        <p:spPr>
          <a:xfrm>
            <a:off x="4661400" y="1140150"/>
            <a:ext cx="3441000" cy="20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285750" lvl="0" marL="457200" rtl="0" algn="l">
              <a:spcBef>
                <a:spcPts val="0"/>
              </a:spcBef>
              <a:spcAft>
                <a:spcPts val="0"/>
              </a:spcAft>
              <a:buClr>
                <a:schemeClr val="dk1"/>
              </a:buClr>
              <a:buSzPts val="900"/>
              <a:buFont typeface="Poppins Medium"/>
              <a:buChar char="●"/>
            </a:pPr>
            <a:r>
              <a:rPr lang="en" sz="900">
                <a:solidFill>
                  <a:schemeClr val="dk1"/>
                </a:solidFill>
                <a:latin typeface="Poppins Medium"/>
                <a:ea typeface="Poppins Medium"/>
                <a:cs typeface="Poppins Medium"/>
                <a:sym typeface="Poppins Medium"/>
              </a:rPr>
              <a:t>States such as TX, FL, GA, WA, AZ, SC, NV, and UT have consistently added new districts, likely due to higher economic activity and increased opportunities driving population growth.</a:t>
            </a:r>
            <a:endParaRPr sz="900">
              <a:solidFill>
                <a:schemeClr val="dk1"/>
              </a:solidFill>
              <a:latin typeface="Poppins Medium"/>
              <a:ea typeface="Poppins Medium"/>
              <a:cs typeface="Poppins Medium"/>
              <a:sym typeface="Poppins Medium"/>
            </a:endParaRPr>
          </a:p>
          <a:p>
            <a:pPr indent="0" lvl="0" marL="457200" rtl="0" algn="l">
              <a:spcBef>
                <a:spcPts val="0"/>
              </a:spcBef>
              <a:spcAft>
                <a:spcPts val="0"/>
              </a:spcAft>
              <a:buNone/>
            </a:pPr>
            <a:r>
              <a:t/>
            </a:r>
            <a:endParaRPr sz="900">
              <a:solidFill>
                <a:schemeClr val="dk1"/>
              </a:solidFill>
              <a:latin typeface="Poppins Medium"/>
              <a:ea typeface="Poppins Medium"/>
              <a:cs typeface="Poppins Medium"/>
              <a:sym typeface="Poppins Medium"/>
            </a:endParaRPr>
          </a:p>
          <a:p>
            <a:pPr indent="-285750" lvl="0" marL="457200" rtl="0" algn="l">
              <a:spcBef>
                <a:spcPts val="0"/>
              </a:spcBef>
              <a:spcAft>
                <a:spcPts val="0"/>
              </a:spcAft>
              <a:buClr>
                <a:schemeClr val="dk1"/>
              </a:buClr>
              <a:buSzPts val="900"/>
              <a:buFont typeface="Poppins Medium"/>
              <a:buChar char="●"/>
            </a:pPr>
            <a:r>
              <a:rPr lang="en" sz="900">
                <a:solidFill>
                  <a:schemeClr val="dk1"/>
                </a:solidFill>
                <a:latin typeface="Poppins Medium"/>
                <a:ea typeface="Poppins Medium"/>
                <a:cs typeface="Poppins Medium"/>
                <a:sym typeface="Poppins Medium"/>
              </a:rPr>
              <a:t>On the other hand, states like PA, OH, MA, and NY have seen a consistent shrinkage in the number of districts, which may be attributed to factors like out-migration, an aging population, high cost of living and fewer economic opportunities leading to slower </a:t>
            </a:r>
            <a:r>
              <a:rPr lang="en" sz="900">
                <a:solidFill>
                  <a:schemeClr val="dk1"/>
                </a:solidFill>
                <a:latin typeface="Poppins Medium"/>
                <a:ea typeface="Poppins Medium"/>
                <a:cs typeface="Poppins Medium"/>
                <a:sym typeface="Poppins Medium"/>
              </a:rPr>
              <a:t>growth </a:t>
            </a:r>
            <a:r>
              <a:rPr lang="en" sz="900">
                <a:solidFill>
                  <a:schemeClr val="dk1"/>
                </a:solidFill>
                <a:latin typeface="Poppins Medium"/>
                <a:ea typeface="Poppins Medium"/>
                <a:cs typeface="Poppins Medium"/>
                <a:sym typeface="Poppins Medium"/>
              </a:rPr>
              <a:t>or declining population</a:t>
            </a:r>
            <a:endParaRPr sz="900">
              <a:solidFill>
                <a:schemeClr val="dk1"/>
              </a:solidFill>
              <a:latin typeface="Poppins Medium"/>
              <a:ea typeface="Poppins Medium"/>
              <a:cs typeface="Poppins Medium"/>
              <a:sym typeface="Poppins Medium"/>
            </a:endParaRPr>
          </a:p>
          <a:p>
            <a:pPr indent="0" lvl="0" marL="457200" rtl="0" algn="l">
              <a:spcBef>
                <a:spcPts val="0"/>
              </a:spcBef>
              <a:spcAft>
                <a:spcPts val="0"/>
              </a:spcAft>
              <a:buNone/>
            </a:pPr>
            <a:r>
              <a:t/>
            </a:r>
            <a:endParaRPr sz="9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900">
              <a:solidFill>
                <a:schemeClr val="dk1"/>
              </a:solidFill>
              <a:latin typeface="Poppins Medium"/>
              <a:ea typeface="Poppins Medium"/>
              <a:cs typeface="Poppins Medium"/>
              <a:sym typeface="Poppins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1"/>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Conclusions/Final Thoughts</a:t>
            </a:r>
            <a:endParaRPr/>
          </a:p>
        </p:txBody>
      </p:sp>
      <p:sp>
        <p:nvSpPr>
          <p:cNvPr id="404" name="Google Shape;404;p61"/>
          <p:cNvSpPr txBox="1"/>
          <p:nvPr/>
        </p:nvSpPr>
        <p:spPr>
          <a:xfrm>
            <a:off x="1067950" y="697175"/>
            <a:ext cx="6644400" cy="23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accent3"/>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chemeClr val="accent3"/>
                </a:solidFill>
                <a:latin typeface="Poppins Medium"/>
                <a:ea typeface="Poppins Medium"/>
                <a:cs typeface="Poppins Medium"/>
                <a:sym typeface="Poppins Medium"/>
              </a:rPr>
              <a:t>Consistent Increase in district population</a:t>
            </a:r>
            <a:r>
              <a:rPr lang="en" sz="1200">
                <a:solidFill>
                  <a:schemeClr val="dk1"/>
                </a:solidFill>
                <a:latin typeface="Poppins Medium"/>
                <a:ea typeface="Poppins Medium"/>
                <a:cs typeface="Poppins Medium"/>
                <a:sym typeface="Poppins Medium"/>
              </a:rPr>
              <a:t> - an indication of higher economic activity.</a:t>
            </a:r>
            <a:endParaRPr sz="1200">
              <a:solidFill>
                <a:schemeClr val="dk1"/>
              </a:solidFill>
              <a:latin typeface="Poppins Medium"/>
              <a:ea typeface="Poppins Medium"/>
              <a:cs typeface="Poppins Medium"/>
              <a:sym typeface="Poppins Medium"/>
            </a:endParaRPr>
          </a:p>
          <a:p>
            <a:pPr indent="0" lvl="0" marL="45720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rgbClr val="CC0000"/>
                </a:solidFill>
                <a:latin typeface="Poppins Medium"/>
                <a:ea typeface="Poppins Medium"/>
                <a:cs typeface="Poppins Medium"/>
                <a:sym typeface="Poppins Medium"/>
              </a:rPr>
              <a:t>Decrease in district population</a:t>
            </a:r>
            <a:r>
              <a:rPr lang="en" sz="1200">
                <a:solidFill>
                  <a:schemeClr val="dk1"/>
                </a:solidFill>
                <a:latin typeface="Poppins Medium"/>
                <a:ea typeface="Poppins Medium"/>
                <a:cs typeface="Poppins Medium"/>
                <a:sym typeface="Poppins Medium"/>
              </a:rPr>
              <a:t> - could indicate redistricting or out-migration.</a:t>
            </a:r>
            <a:endParaRPr sz="1200">
              <a:solidFill>
                <a:schemeClr val="dk1"/>
              </a:solidFill>
              <a:latin typeface="Poppins Medium"/>
              <a:ea typeface="Poppins Medium"/>
              <a:cs typeface="Poppins Medium"/>
              <a:sym typeface="Poppins Medium"/>
            </a:endParaRPr>
          </a:p>
          <a:p>
            <a:pPr indent="0" lvl="0" marL="45720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chemeClr val="accent2"/>
                </a:solidFill>
                <a:latin typeface="Poppins Medium"/>
                <a:ea typeface="Poppins Medium"/>
                <a:cs typeface="Poppins Medium"/>
                <a:sym typeface="Poppins Medium"/>
              </a:rPr>
              <a:t>Redistricting</a:t>
            </a:r>
            <a:r>
              <a:rPr lang="en" sz="1200">
                <a:solidFill>
                  <a:schemeClr val="dk1"/>
                </a:solidFill>
                <a:latin typeface="Poppins Medium"/>
                <a:ea typeface="Poppins Medium"/>
                <a:cs typeface="Poppins Medium"/>
                <a:sym typeface="Poppins Medium"/>
              </a:rPr>
              <a:t> - to ensure equal legislative representation of the population in a state. </a:t>
            </a:r>
            <a:endParaRPr sz="1200">
              <a:solidFill>
                <a:schemeClr val="dk1"/>
              </a:solidFill>
              <a:latin typeface="Poppins Medium"/>
              <a:ea typeface="Poppins Medium"/>
              <a:cs typeface="Poppins Medium"/>
              <a:sym typeface="Poppins Medium"/>
            </a:endParaRPr>
          </a:p>
          <a:p>
            <a:pPr indent="0" lvl="0" marL="45720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A sharp increase in one district may lead to redistricting in a state which may increase or decrease a district’s population.</a:t>
            </a:r>
            <a:endParaRPr sz="1200">
              <a:solidFill>
                <a:schemeClr val="dk1"/>
              </a:solidFill>
              <a:latin typeface="Poppins Medium"/>
              <a:ea typeface="Poppins Medium"/>
              <a:cs typeface="Poppins Medium"/>
              <a:sym typeface="Poppins Medium"/>
            </a:endParaRPr>
          </a:p>
          <a:p>
            <a:pPr indent="0" lvl="0" marL="45720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In Texas - population growth has led to the creation of new districts, which, over time, have become one of the most populous. </a:t>
            </a:r>
            <a:endParaRPr sz="1200">
              <a:solidFill>
                <a:schemeClr val="dk1"/>
              </a:solidFill>
              <a:latin typeface="Poppins Medium"/>
              <a:ea typeface="Poppins Medium"/>
              <a:cs typeface="Poppins Medium"/>
              <a:sym typeface="Poppins Medium"/>
            </a:endParaRPr>
          </a:p>
          <a:p>
            <a:pPr indent="0" lvl="0" marL="45720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Newer districts in growing cities like Houston, Dallas, Austin, and San Antonio may consistently rank among the most populous.</a:t>
            </a:r>
            <a:endParaRPr sz="1200">
              <a:solidFill>
                <a:schemeClr val="dk1"/>
              </a:solidFill>
              <a:latin typeface="Poppins Medium"/>
              <a:ea typeface="Poppins Medium"/>
              <a:cs typeface="Poppins Medium"/>
              <a:sym typeface="Poppins Medium"/>
            </a:endParaRPr>
          </a:p>
          <a:p>
            <a:pPr indent="0" lvl="0" marL="45720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States that have seen larger increases in both population per district and the number of districts are likely experiencing an overall upward trend.</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457200" rtl="0" algn="l">
              <a:spcBef>
                <a:spcPts val="0"/>
              </a:spcBef>
              <a:spcAft>
                <a:spcPts val="0"/>
              </a:spcAft>
              <a:buNone/>
            </a:pPr>
            <a:r>
              <a:t/>
            </a:r>
            <a:endParaRPr sz="1200">
              <a:solidFill>
                <a:schemeClr val="dk1"/>
              </a:solidFill>
              <a:latin typeface="Poppins Medium"/>
              <a:ea typeface="Poppins Medium"/>
              <a:cs typeface="Poppins Medium"/>
              <a:sym typeface="Poppins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62"/>
          <p:cNvPicPr preferRelativeResize="0"/>
          <p:nvPr/>
        </p:nvPicPr>
        <p:blipFill>
          <a:blip r:embed="rId3">
            <a:alphaModFix/>
          </a:blip>
          <a:stretch>
            <a:fillRect/>
          </a:stretch>
        </p:blipFill>
        <p:spPr>
          <a:xfrm>
            <a:off x="144800" y="824550"/>
            <a:ext cx="8788425" cy="3811379"/>
          </a:xfrm>
          <a:prstGeom prst="rect">
            <a:avLst/>
          </a:prstGeom>
          <a:noFill/>
          <a:ln>
            <a:noFill/>
          </a:ln>
        </p:spPr>
      </p:pic>
      <p:sp>
        <p:nvSpPr>
          <p:cNvPr id="410" name="Google Shape;410;p62"/>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Population Prediction For 2030 Per District</a:t>
            </a:r>
            <a:endParaRPr/>
          </a:p>
        </p:txBody>
      </p:sp>
      <p:sp>
        <p:nvSpPr>
          <p:cNvPr id="411" name="Google Shape;411;p62"/>
          <p:cNvSpPr txBox="1"/>
          <p:nvPr/>
        </p:nvSpPr>
        <p:spPr>
          <a:xfrm>
            <a:off x="6059075" y="2980025"/>
            <a:ext cx="2874300" cy="19935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Poppins Medium"/>
              <a:buChar char="➔"/>
            </a:pPr>
            <a:r>
              <a:rPr b="1" i="1" lang="en" sz="1100" u="sng">
                <a:solidFill>
                  <a:srgbClr val="202122"/>
                </a:solidFill>
                <a:highlight>
                  <a:srgbClr val="FFFFFF"/>
                </a:highlight>
              </a:rPr>
              <a:t>Puerto Rico</a:t>
            </a:r>
            <a:r>
              <a:rPr lang="en" sz="1100">
                <a:solidFill>
                  <a:srgbClr val="202122"/>
                </a:solidFill>
                <a:highlight>
                  <a:srgbClr val="FFFFFF"/>
                </a:highlight>
              </a:rPr>
              <a:t> forms a single, unique district covering its entire population. </a:t>
            </a:r>
            <a:endParaRPr sz="1100">
              <a:solidFill>
                <a:srgbClr val="202122"/>
              </a:solidFill>
              <a:highlight>
                <a:srgbClr val="FFFFFF"/>
              </a:highlight>
            </a:endParaRPr>
          </a:p>
          <a:p>
            <a:pPr indent="-298450" lvl="0" marL="457200" rtl="0" algn="l">
              <a:lnSpc>
                <a:spcPct val="115000"/>
              </a:lnSpc>
              <a:spcBef>
                <a:spcPts val="0"/>
              </a:spcBef>
              <a:spcAft>
                <a:spcPts val="0"/>
              </a:spcAft>
              <a:buClr>
                <a:schemeClr val="dk1"/>
              </a:buClr>
              <a:buSzPts val="1100"/>
              <a:buFont typeface="Poppins Medium"/>
              <a:buChar char="➔"/>
            </a:pPr>
            <a:r>
              <a:rPr lang="en" sz="1100">
                <a:solidFill>
                  <a:srgbClr val="202122"/>
                </a:solidFill>
                <a:highlight>
                  <a:srgbClr val="FFFFFF"/>
                </a:highlight>
              </a:rPr>
              <a:t>Excluding </a:t>
            </a:r>
            <a:r>
              <a:rPr lang="en" sz="1100">
                <a:solidFill>
                  <a:srgbClr val="202122"/>
                </a:solidFill>
                <a:highlight>
                  <a:schemeClr val="lt1"/>
                </a:highlight>
              </a:rPr>
              <a:t>Puerto Rico District</a:t>
            </a:r>
            <a:r>
              <a:rPr lang="en" sz="1100">
                <a:solidFill>
                  <a:srgbClr val="202122"/>
                </a:solidFill>
                <a:highlight>
                  <a:srgbClr val="FFFFFF"/>
                </a:highlight>
              </a:rPr>
              <a:t>, the predicted population distribution across other districts in 2030 is fairly even, aligning with U.S. districting principles.</a:t>
            </a:r>
            <a:endParaRPr sz="1100">
              <a:solidFill>
                <a:srgbClr val="202122"/>
              </a:solidFill>
              <a:highlight>
                <a:srgbClr val="FFFFFF"/>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3"/>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D</a:t>
            </a:r>
            <a:r>
              <a:rPr lang="en"/>
              <a:t>istricts Experienced Population Stagnation</a:t>
            </a:r>
            <a:endParaRPr/>
          </a:p>
        </p:txBody>
      </p:sp>
      <p:sp>
        <p:nvSpPr>
          <p:cNvPr id="417" name="Google Shape;417;p63"/>
          <p:cNvSpPr txBox="1"/>
          <p:nvPr/>
        </p:nvSpPr>
        <p:spPr>
          <a:xfrm>
            <a:off x="6078475" y="892100"/>
            <a:ext cx="2811000" cy="372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02122"/>
                </a:solidFill>
                <a:highlight>
                  <a:srgbClr val="FFFFFF"/>
                </a:highlight>
              </a:rPr>
              <a:t>Population Stagnation Criteria: </a:t>
            </a:r>
            <a:r>
              <a:rPr b="1" i="1" lang="en" sz="1200">
                <a:solidFill>
                  <a:srgbClr val="CC0000"/>
                </a:solidFill>
                <a:highlight>
                  <a:srgbClr val="FFFFFF"/>
                </a:highlight>
              </a:rPr>
              <a:t>Population change rate &lt;2%</a:t>
            </a:r>
            <a:endParaRPr sz="1200">
              <a:solidFill>
                <a:srgbClr val="CC0000"/>
              </a:solidFill>
              <a:highlight>
                <a:srgbClr val="FFFFFF"/>
              </a:highlight>
            </a:endParaRPr>
          </a:p>
          <a:p>
            <a:pPr indent="-304800" lvl="0" marL="457200" rtl="0" algn="l">
              <a:lnSpc>
                <a:spcPct val="115000"/>
              </a:lnSpc>
              <a:spcBef>
                <a:spcPts val="1000"/>
              </a:spcBef>
              <a:spcAft>
                <a:spcPts val="0"/>
              </a:spcAft>
              <a:buClr>
                <a:schemeClr val="dk1"/>
              </a:buClr>
              <a:buSzPts val="1200"/>
              <a:buFont typeface="Poppins Medium"/>
              <a:buChar char="➔"/>
            </a:pPr>
            <a:r>
              <a:rPr b="1" lang="en" sz="1200" u="sng">
                <a:solidFill>
                  <a:srgbClr val="202122"/>
                </a:solidFill>
                <a:highlight>
                  <a:srgbClr val="FFFFFF"/>
                </a:highlight>
              </a:rPr>
              <a:t>2000–2010</a:t>
            </a:r>
            <a:r>
              <a:rPr lang="en" sz="1200">
                <a:solidFill>
                  <a:srgbClr val="202122"/>
                </a:solidFill>
                <a:highlight>
                  <a:srgbClr val="FFFFFF"/>
                </a:highlight>
              </a:rPr>
              <a:t>: </a:t>
            </a:r>
            <a:r>
              <a:rPr b="1" i="1" lang="en" sz="1200">
                <a:solidFill>
                  <a:srgbClr val="CC0000"/>
                </a:solidFill>
                <a:highlight>
                  <a:srgbClr val="FFFFFF"/>
                </a:highlight>
              </a:rPr>
              <a:t>9.2%</a:t>
            </a:r>
            <a:r>
              <a:rPr lang="en" sz="1200">
                <a:solidFill>
                  <a:srgbClr val="202122"/>
                </a:solidFill>
                <a:highlight>
                  <a:srgbClr val="FFFFFF"/>
                </a:highlight>
              </a:rPr>
              <a:t> of districts experienced stagnation.</a:t>
            </a:r>
            <a:endParaRPr sz="1200">
              <a:solidFill>
                <a:srgbClr val="202122"/>
              </a:solidFill>
              <a:highlight>
                <a:srgbClr val="FFFFFF"/>
              </a:highlight>
            </a:endParaRPr>
          </a:p>
          <a:p>
            <a:pPr indent="-304800" lvl="0" marL="457200" rtl="0" algn="l">
              <a:lnSpc>
                <a:spcPct val="115000"/>
              </a:lnSpc>
              <a:spcBef>
                <a:spcPts val="1000"/>
              </a:spcBef>
              <a:spcAft>
                <a:spcPts val="0"/>
              </a:spcAft>
              <a:buClr>
                <a:schemeClr val="dk1"/>
              </a:buClr>
              <a:buSzPts val="1200"/>
              <a:buFont typeface="Poppins Medium"/>
              <a:buChar char="➔"/>
            </a:pPr>
            <a:r>
              <a:rPr b="1" lang="en" sz="1200" u="sng">
                <a:solidFill>
                  <a:srgbClr val="202122"/>
                </a:solidFill>
                <a:highlight>
                  <a:srgbClr val="FFFFFF"/>
                </a:highlight>
              </a:rPr>
              <a:t>2010–2020</a:t>
            </a:r>
            <a:r>
              <a:rPr lang="en" sz="1200">
                <a:solidFill>
                  <a:srgbClr val="202122"/>
                </a:solidFill>
                <a:highlight>
                  <a:srgbClr val="FFFFFF"/>
                </a:highlight>
              </a:rPr>
              <a:t>: </a:t>
            </a:r>
            <a:r>
              <a:rPr b="1" i="1" lang="en" sz="1200">
                <a:solidFill>
                  <a:srgbClr val="CC0000"/>
                </a:solidFill>
                <a:highlight>
                  <a:srgbClr val="FFFFFF"/>
                </a:highlight>
              </a:rPr>
              <a:t>12.11%</a:t>
            </a:r>
            <a:r>
              <a:rPr lang="en" sz="1200">
                <a:solidFill>
                  <a:srgbClr val="202122"/>
                </a:solidFill>
                <a:highlight>
                  <a:srgbClr val="FFFFFF"/>
                </a:highlight>
              </a:rPr>
              <a:t> of districts experienced stagnation.</a:t>
            </a:r>
            <a:endParaRPr sz="1200">
              <a:solidFill>
                <a:srgbClr val="202122"/>
              </a:solidFill>
              <a:highlight>
                <a:srgbClr val="FFFFFF"/>
              </a:highlight>
            </a:endParaRPr>
          </a:p>
          <a:p>
            <a:pPr indent="-304800" lvl="0" marL="457200" rtl="0" algn="l">
              <a:lnSpc>
                <a:spcPct val="115000"/>
              </a:lnSpc>
              <a:spcBef>
                <a:spcPts val="1000"/>
              </a:spcBef>
              <a:spcAft>
                <a:spcPts val="0"/>
              </a:spcAft>
              <a:buClr>
                <a:schemeClr val="dk1"/>
              </a:buClr>
              <a:buSzPts val="1200"/>
              <a:buFont typeface="Poppins Medium"/>
              <a:buChar char="➔"/>
            </a:pPr>
            <a:r>
              <a:rPr b="1" lang="en" sz="1200" u="sng">
                <a:solidFill>
                  <a:srgbClr val="202122"/>
                </a:solidFill>
                <a:highlight>
                  <a:srgbClr val="FFFFFF"/>
                </a:highlight>
              </a:rPr>
              <a:t>2000–2020</a:t>
            </a:r>
            <a:r>
              <a:rPr lang="en" sz="1200">
                <a:solidFill>
                  <a:srgbClr val="202122"/>
                </a:solidFill>
                <a:highlight>
                  <a:srgbClr val="FFFFFF"/>
                </a:highlight>
              </a:rPr>
              <a:t>: </a:t>
            </a:r>
            <a:r>
              <a:rPr b="1" i="1" lang="en" sz="1200">
                <a:solidFill>
                  <a:srgbClr val="CC0000"/>
                </a:solidFill>
                <a:highlight>
                  <a:srgbClr val="FFFFFF"/>
                </a:highlight>
              </a:rPr>
              <a:t>3.39%</a:t>
            </a:r>
            <a:r>
              <a:rPr lang="en" sz="1200">
                <a:solidFill>
                  <a:srgbClr val="202122"/>
                </a:solidFill>
                <a:highlight>
                  <a:srgbClr val="FFFFFF"/>
                </a:highlight>
              </a:rPr>
              <a:t> </a:t>
            </a:r>
            <a:r>
              <a:rPr lang="en" sz="1200">
                <a:solidFill>
                  <a:srgbClr val="202122"/>
                </a:solidFill>
                <a:highlight>
                  <a:schemeClr val="lt1"/>
                </a:highlight>
              </a:rPr>
              <a:t>of districts experienced stagnation.</a:t>
            </a:r>
            <a:endParaRPr sz="1200">
              <a:solidFill>
                <a:srgbClr val="202122"/>
              </a:solidFill>
              <a:highlight>
                <a:srgbClr val="FFFFFF"/>
              </a:highlight>
            </a:endParaRPr>
          </a:p>
          <a:p>
            <a:pPr indent="0" lvl="0" marL="0" rtl="0" algn="l">
              <a:lnSpc>
                <a:spcPct val="115000"/>
              </a:lnSpc>
              <a:spcBef>
                <a:spcPts val="1000"/>
              </a:spcBef>
              <a:spcAft>
                <a:spcPts val="0"/>
              </a:spcAft>
              <a:buNone/>
            </a:pPr>
            <a:r>
              <a:rPr b="1" lang="en" sz="1200">
                <a:solidFill>
                  <a:srgbClr val="202122"/>
                </a:solidFill>
                <a:highlight>
                  <a:srgbClr val="FFFFFF"/>
                </a:highlight>
              </a:rPr>
              <a:t>Conclusion</a:t>
            </a:r>
            <a:r>
              <a:rPr lang="en" sz="1200">
                <a:solidFill>
                  <a:srgbClr val="202122"/>
                </a:solidFill>
                <a:highlight>
                  <a:srgbClr val="FFFFFF"/>
                </a:highlight>
              </a:rPr>
              <a:t>: </a:t>
            </a:r>
            <a:r>
              <a:rPr lang="en" sz="1000">
                <a:solidFill>
                  <a:srgbClr val="202122"/>
                </a:solidFill>
                <a:highlight>
                  <a:srgbClr val="FFFFFF"/>
                </a:highlight>
              </a:rPr>
              <a:t>Each decade shows a higher proportion of stagnant districts, but over 3 decades, the proportion of stagnation significantly decreases.</a:t>
            </a:r>
            <a:endParaRPr sz="1000">
              <a:solidFill>
                <a:srgbClr val="202122"/>
              </a:solidFill>
              <a:highlight>
                <a:srgbClr val="FFFFFF"/>
              </a:highlight>
            </a:endParaRPr>
          </a:p>
          <a:p>
            <a:pPr indent="0" lvl="0" marL="0" rtl="0" algn="l">
              <a:lnSpc>
                <a:spcPct val="115000"/>
              </a:lnSpc>
              <a:spcBef>
                <a:spcPts val="0"/>
              </a:spcBef>
              <a:spcAft>
                <a:spcPts val="0"/>
              </a:spcAft>
              <a:buNone/>
            </a:pPr>
            <a:r>
              <a:rPr lang="en" sz="1000">
                <a:solidFill>
                  <a:srgbClr val="202122"/>
                </a:solidFill>
                <a:highlight>
                  <a:srgbClr val="FFFFFF"/>
                </a:highlight>
              </a:rPr>
              <a:t>This aligns with the U.S. redistricting principle of adjusting districts every decade to maintain equal population distribution, allowing for more evident long-term population growth.</a:t>
            </a:r>
            <a:endParaRPr sz="1000">
              <a:solidFill>
                <a:srgbClr val="202122"/>
              </a:solidFill>
              <a:highlight>
                <a:srgbClr val="FFFFFF"/>
              </a:highlight>
            </a:endParaRPr>
          </a:p>
        </p:txBody>
      </p:sp>
      <p:pic>
        <p:nvPicPr>
          <p:cNvPr id="418" name="Google Shape;418;p63"/>
          <p:cNvPicPr preferRelativeResize="0"/>
          <p:nvPr/>
        </p:nvPicPr>
        <p:blipFill>
          <a:blip r:embed="rId3">
            <a:alphaModFix/>
          </a:blip>
          <a:stretch>
            <a:fillRect/>
          </a:stretch>
        </p:blipFill>
        <p:spPr>
          <a:xfrm>
            <a:off x="589475" y="855838"/>
            <a:ext cx="2328147" cy="3800925"/>
          </a:xfrm>
          <a:prstGeom prst="rect">
            <a:avLst/>
          </a:prstGeom>
          <a:noFill/>
          <a:ln>
            <a:noFill/>
          </a:ln>
        </p:spPr>
      </p:pic>
      <p:pic>
        <p:nvPicPr>
          <p:cNvPr id="419" name="Google Shape;419;p63"/>
          <p:cNvPicPr preferRelativeResize="0"/>
          <p:nvPr/>
        </p:nvPicPr>
        <p:blipFill>
          <a:blip r:embed="rId4">
            <a:alphaModFix/>
          </a:blip>
          <a:stretch>
            <a:fillRect/>
          </a:stretch>
        </p:blipFill>
        <p:spPr>
          <a:xfrm>
            <a:off x="3107188" y="892100"/>
            <a:ext cx="2929625" cy="3859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4"/>
          <p:cNvSpPr txBox="1"/>
          <p:nvPr>
            <p:ph type="title"/>
          </p:nvPr>
        </p:nvSpPr>
        <p:spPr>
          <a:xfrm>
            <a:off x="526235" y="2004854"/>
            <a:ext cx="6039000" cy="748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Clr>
                <a:schemeClr val="lt1"/>
              </a:buClr>
              <a:buSzPts val="5400"/>
              <a:buFont typeface="Calibri"/>
              <a:buNone/>
            </a:pPr>
            <a:r>
              <a:rPr lang="en"/>
              <a:t>Data Analysis</a:t>
            </a:r>
            <a:endParaRPr/>
          </a:p>
        </p:txBody>
      </p:sp>
      <p:sp>
        <p:nvSpPr>
          <p:cNvPr id="425" name="Google Shape;425;p64"/>
          <p:cNvSpPr txBox="1"/>
          <p:nvPr>
            <p:ph idx="1" type="body"/>
          </p:nvPr>
        </p:nvSpPr>
        <p:spPr>
          <a:xfrm>
            <a:off x="526223" y="4005025"/>
            <a:ext cx="3551700" cy="2607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1"/>
              </a:buClr>
              <a:buSzPts val="1800"/>
              <a:buNone/>
            </a:pPr>
            <a:r>
              <a:rPr lang="en"/>
              <a:t>Demographic Shifts</a:t>
            </a:r>
            <a:endParaRPr/>
          </a:p>
        </p:txBody>
      </p:sp>
      <p:sp>
        <p:nvSpPr>
          <p:cNvPr id="426" name="Google Shape;426;p64"/>
          <p:cNvSpPr txBox="1"/>
          <p:nvPr>
            <p:ph idx="2" type="body"/>
          </p:nvPr>
        </p:nvSpPr>
        <p:spPr>
          <a:xfrm>
            <a:off x="526225" y="4365954"/>
            <a:ext cx="4374300" cy="550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5"/>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Racial Composition Over 30 Years By State</a:t>
            </a:r>
            <a:endParaRPr/>
          </a:p>
        </p:txBody>
      </p:sp>
      <p:pic>
        <p:nvPicPr>
          <p:cNvPr id="432" name="Google Shape;432;p65"/>
          <p:cNvPicPr preferRelativeResize="0"/>
          <p:nvPr/>
        </p:nvPicPr>
        <p:blipFill>
          <a:blip r:embed="rId3">
            <a:alphaModFix/>
          </a:blip>
          <a:stretch>
            <a:fillRect/>
          </a:stretch>
        </p:blipFill>
        <p:spPr>
          <a:xfrm>
            <a:off x="0" y="798025"/>
            <a:ext cx="4572001" cy="2945962"/>
          </a:xfrm>
          <a:prstGeom prst="rect">
            <a:avLst/>
          </a:prstGeom>
          <a:noFill/>
          <a:ln>
            <a:noFill/>
          </a:ln>
        </p:spPr>
      </p:pic>
      <p:pic>
        <p:nvPicPr>
          <p:cNvPr id="433" name="Google Shape;433;p65"/>
          <p:cNvPicPr preferRelativeResize="0"/>
          <p:nvPr/>
        </p:nvPicPr>
        <p:blipFill>
          <a:blip r:embed="rId4">
            <a:alphaModFix/>
          </a:blip>
          <a:stretch>
            <a:fillRect/>
          </a:stretch>
        </p:blipFill>
        <p:spPr>
          <a:xfrm>
            <a:off x="4547650" y="798025"/>
            <a:ext cx="4543326" cy="2962199"/>
          </a:xfrm>
          <a:prstGeom prst="rect">
            <a:avLst/>
          </a:prstGeom>
          <a:noFill/>
          <a:ln>
            <a:noFill/>
          </a:ln>
        </p:spPr>
      </p:pic>
      <p:sp>
        <p:nvSpPr>
          <p:cNvPr id="434" name="Google Shape;434;p65"/>
          <p:cNvSpPr txBox="1"/>
          <p:nvPr/>
        </p:nvSpPr>
        <p:spPr>
          <a:xfrm>
            <a:off x="652675" y="3857625"/>
            <a:ext cx="7973400" cy="589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For California and New York, the data shows a large shrinkage in the White demographic. All other demographics saw increases</a:t>
            </a:r>
            <a:r>
              <a:rPr lang="en" sz="1200">
                <a:solidFill>
                  <a:schemeClr val="dk1"/>
                </a:solidFill>
                <a:latin typeface="Poppins Medium"/>
                <a:ea typeface="Poppins Medium"/>
                <a:cs typeface="Poppins Medium"/>
                <a:sym typeface="Poppins Medium"/>
              </a:rPr>
              <a:t> with the </a:t>
            </a:r>
            <a:r>
              <a:rPr lang="en" sz="1200">
                <a:solidFill>
                  <a:schemeClr val="dk1"/>
                </a:solidFill>
                <a:latin typeface="Poppins Medium"/>
                <a:ea typeface="Poppins Medium"/>
                <a:cs typeface="Poppins Medium"/>
                <a:sym typeface="Poppins Medium"/>
              </a:rPr>
              <a:t>exception of Black which saw a small decrease.</a:t>
            </a:r>
            <a:endParaRPr sz="1200">
              <a:solidFill>
                <a:schemeClr val="dk1"/>
              </a:solidFill>
              <a:latin typeface="Poppins Medium"/>
              <a:ea typeface="Poppins Medium"/>
              <a:cs typeface="Poppins Medium"/>
              <a:sym typeface="Poppi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0"/>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Goal</a:t>
            </a:r>
            <a:endParaRPr/>
          </a:p>
        </p:txBody>
      </p:sp>
      <p:sp>
        <p:nvSpPr>
          <p:cNvPr id="145" name="Google Shape;145;p30"/>
          <p:cNvSpPr txBox="1"/>
          <p:nvPr/>
        </p:nvSpPr>
        <p:spPr>
          <a:xfrm>
            <a:off x="411900" y="2348550"/>
            <a:ext cx="8320200" cy="446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700">
                <a:solidFill>
                  <a:schemeClr val="dk1"/>
                </a:solidFill>
                <a:latin typeface="Poppins Medium"/>
                <a:ea typeface="Poppins Medium"/>
                <a:cs typeface="Poppins Medium"/>
                <a:sym typeface="Poppins Medium"/>
              </a:rPr>
              <a:t>Analyze the United States population from 2000 to 2020.</a:t>
            </a:r>
            <a:endParaRPr sz="1700">
              <a:solidFill>
                <a:schemeClr val="dk1"/>
              </a:solidFill>
              <a:latin typeface="Poppins Medium"/>
              <a:ea typeface="Poppins Medium"/>
              <a:cs typeface="Poppins Medium"/>
              <a:sym typeface="Poppins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6"/>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Racial Composition Over 30 Years By State</a:t>
            </a:r>
            <a:endParaRPr/>
          </a:p>
        </p:txBody>
      </p:sp>
      <p:pic>
        <p:nvPicPr>
          <p:cNvPr id="440" name="Google Shape;440;p66"/>
          <p:cNvPicPr preferRelativeResize="0"/>
          <p:nvPr/>
        </p:nvPicPr>
        <p:blipFill>
          <a:blip r:embed="rId3">
            <a:alphaModFix/>
          </a:blip>
          <a:stretch>
            <a:fillRect/>
          </a:stretch>
        </p:blipFill>
        <p:spPr>
          <a:xfrm>
            <a:off x="394550" y="834400"/>
            <a:ext cx="5727999" cy="3723400"/>
          </a:xfrm>
          <a:prstGeom prst="rect">
            <a:avLst/>
          </a:prstGeom>
          <a:noFill/>
          <a:ln>
            <a:noFill/>
          </a:ln>
        </p:spPr>
      </p:pic>
      <p:sp>
        <p:nvSpPr>
          <p:cNvPr id="441" name="Google Shape;441;p66"/>
          <p:cNvSpPr txBox="1"/>
          <p:nvPr/>
        </p:nvSpPr>
        <p:spPr>
          <a:xfrm>
            <a:off x="6293000" y="979025"/>
            <a:ext cx="2630100" cy="3468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For Texas, the White demographic saw a massive shrinkage of 20% between 2010 and 2020 while most other demographics saw a small </a:t>
            </a:r>
            <a:r>
              <a:rPr lang="en" sz="1200">
                <a:solidFill>
                  <a:schemeClr val="dk1"/>
                </a:solidFill>
                <a:latin typeface="Poppins Medium"/>
                <a:ea typeface="Poppins Medium"/>
                <a:cs typeface="Poppins Medium"/>
                <a:sym typeface="Poppins Medium"/>
              </a:rPr>
              <a:t>increase</a:t>
            </a:r>
            <a:r>
              <a:rPr lang="en" sz="1200">
                <a:solidFill>
                  <a:schemeClr val="dk1"/>
                </a:solidFill>
                <a:latin typeface="Poppins Medium"/>
                <a:ea typeface="Poppins Medium"/>
                <a:cs typeface="Poppins Medium"/>
                <a:sym typeface="Poppins Medium"/>
              </a:rPr>
              <a:t>.</a:t>
            </a:r>
            <a:endParaRPr sz="1200">
              <a:solidFill>
                <a:schemeClr val="dk1"/>
              </a:solidFill>
              <a:latin typeface="Poppins Medium"/>
              <a:ea typeface="Poppins Medium"/>
              <a:cs typeface="Poppins Medium"/>
              <a:sym typeface="Poppins Medium"/>
            </a:endParaRPr>
          </a:p>
          <a:p>
            <a:pPr indent="-304800" lvl="0" marL="457200" rtl="0" algn="l">
              <a:lnSpc>
                <a:spcPct val="115000"/>
              </a:lnSpc>
              <a:spcBef>
                <a:spcPts val="1000"/>
              </a:spcBef>
              <a:spcAft>
                <a:spcPts val="100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The Two Or More Races demographic saw the biggest increase between 2010 and 2020, </a:t>
            </a:r>
            <a:r>
              <a:rPr lang="en" sz="1200">
                <a:solidFill>
                  <a:schemeClr val="dk1"/>
                </a:solidFill>
                <a:latin typeface="Poppins Medium"/>
                <a:ea typeface="Poppins Medium"/>
                <a:cs typeface="Poppins Medium"/>
                <a:sym typeface="Poppins Medium"/>
              </a:rPr>
              <a:t>jumping</a:t>
            </a:r>
            <a:r>
              <a:rPr lang="en" sz="1200">
                <a:solidFill>
                  <a:schemeClr val="dk1"/>
                </a:solidFill>
                <a:latin typeface="Poppins Medium"/>
                <a:ea typeface="Poppins Medium"/>
                <a:cs typeface="Poppins Medium"/>
                <a:sym typeface="Poppins Medium"/>
              </a:rPr>
              <a:t> up by 15%.</a:t>
            </a:r>
            <a:endParaRPr sz="1200">
              <a:solidFill>
                <a:schemeClr val="dk1"/>
              </a:solidFill>
              <a:latin typeface="Poppins Medium"/>
              <a:ea typeface="Poppins Medium"/>
              <a:cs typeface="Poppins Medium"/>
              <a:sym typeface="Poppins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7"/>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lt1"/>
              </a:buClr>
              <a:buSzPts val="2500"/>
              <a:buFont typeface="Calibri"/>
              <a:buNone/>
            </a:pPr>
            <a:r>
              <a:rPr lang="en"/>
              <a:t> Racial Group Growth By State (Total Population)</a:t>
            </a:r>
            <a:endParaRPr/>
          </a:p>
        </p:txBody>
      </p:sp>
      <p:sp>
        <p:nvSpPr>
          <p:cNvPr id="447" name="Google Shape;447;p67"/>
          <p:cNvSpPr txBox="1"/>
          <p:nvPr/>
        </p:nvSpPr>
        <p:spPr>
          <a:xfrm>
            <a:off x="6010500" y="949800"/>
            <a:ext cx="3010200" cy="3652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Three categories categories across all state.</a:t>
            </a:r>
            <a:endParaRPr sz="1200">
              <a:solidFill>
                <a:schemeClr val="dk1"/>
              </a:solidFill>
              <a:latin typeface="Poppins Medium"/>
              <a:ea typeface="Poppins Medium"/>
              <a:cs typeface="Poppins Medium"/>
              <a:sym typeface="Poppins Medium"/>
            </a:endParaRPr>
          </a:p>
          <a:p>
            <a:pPr indent="-304800" lvl="0" marL="457200" rtl="0" algn="l">
              <a:lnSpc>
                <a:spcPct val="115000"/>
              </a:lnSpc>
              <a:spcBef>
                <a:spcPts val="100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Top white population growth was Utah at 26.99%</a:t>
            </a:r>
            <a:endParaRPr sz="1200">
              <a:solidFill>
                <a:schemeClr val="dk1"/>
              </a:solidFill>
              <a:latin typeface="Poppins Medium"/>
              <a:ea typeface="Poppins Medium"/>
              <a:cs typeface="Poppins Medium"/>
              <a:sym typeface="Poppins Medium"/>
            </a:endParaRPr>
          </a:p>
          <a:p>
            <a:pPr indent="-304800" lvl="0" marL="457200" rtl="0" algn="l">
              <a:lnSpc>
                <a:spcPct val="115000"/>
              </a:lnSpc>
              <a:spcBef>
                <a:spcPts val="100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Top black population growth was Georgia at 11.81%</a:t>
            </a:r>
            <a:endParaRPr sz="1200">
              <a:solidFill>
                <a:schemeClr val="dk1"/>
              </a:solidFill>
              <a:latin typeface="Poppins Medium"/>
              <a:ea typeface="Poppins Medium"/>
              <a:cs typeface="Poppins Medium"/>
              <a:sym typeface="Poppins Medium"/>
            </a:endParaRPr>
          </a:p>
          <a:p>
            <a:pPr indent="-304800" lvl="0" marL="457200" rtl="0" algn="l">
              <a:lnSpc>
                <a:spcPct val="115000"/>
              </a:lnSpc>
              <a:spcBef>
                <a:spcPts val="100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Top multiracial growth being Texas at 22.16%</a:t>
            </a:r>
            <a:endParaRPr sz="1200">
              <a:solidFill>
                <a:schemeClr val="dk1"/>
              </a:solidFill>
              <a:latin typeface="Poppins Medium"/>
              <a:ea typeface="Poppins Medium"/>
              <a:cs typeface="Poppins Medium"/>
              <a:sym typeface="Poppins Medium"/>
            </a:endParaRPr>
          </a:p>
          <a:p>
            <a:pPr indent="-304800" lvl="0" marL="457200" rtl="0" algn="l">
              <a:lnSpc>
                <a:spcPct val="115000"/>
              </a:lnSpc>
              <a:spcBef>
                <a:spcPts val="100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Overall 40 states had multiracial as their top growing racial group, 8 states had white and 2 states had black </a:t>
            </a:r>
            <a:endParaRPr sz="1200">
              <a:solidFill>
                <a:schemeClr val="dk1"/>
              </a:solidFill>
              <a:latin typeface="Poppins Medium"/>
              <a:ea typeface="Poppins Medium"/>
              <a:cs typeface="Poppins Medium"/>
              <a:sym typeface="Poppins Medium"/>
            </a:endParaRPr>
          </a:p>
          <a:p>
            <a:pPr indent="0" lvl="0" marL="457200" rtl="0" algn="l">
              <a:lnSpc>
                <a:spcPct val="115000"/>
              </a:lnSpc>
              <a:spcBef>
                <a:spcPts val="1000"/>
              </a:spcBef>
              <a:spcAft>
                <a:spcPts val="0"/>
              </a:spcAft>
              <a:buNone/>
            </a:pPr>
            <a:r>
              <a:t/>
            </a:r>
            <a:endParaRPr sz="1200">
              <a:solidFill>
                <a:schemeClr val="dk1"/>
              </a:solidFill>
              <a:latin typeface="Poppins Medium"/>
              <a:ea typeface="Poppins Medium"/>
              <a:cs typeface="Poppins Medium"/>
              <a:sym typeface="Poppins Medium"/>
            </a:endParaRPr>
          </a:p>
          <a:p>
            <a:pPr indent="0" lvl="0" marL="457200" rtl="0" algn="l">
              <a:lnSpc>
                <a:spcPct val="115000"/>
              </a:lnSpc>
              <a:spcBef>
                <a:spcPts val="1000"/>
              </a:spcBef>
              <a:spcAft>
                <a:spcPts val="0"/>
              </a:spcAft>
              <a:buNone/>
            </a:pPr>
            <a:r>
              <a:t/>
            </a:r>
            <a:endParaRPr sz="1200">
              <a:solidFill>
                <a:schemeClr val="dk1"/>
              </a:solidFill>
              <a:latin typeface="Poppins Medium"/>
              <a:ea typeface="Poppins Medium"/>
              <a:cs typeface="Poppins Medium"/>
              <a:sym typeface="Poppins Medium"/>
            </a:endParaRPr>
          </a:p>
          <a:p>
            <a:pPr indent="0" lvl="0" marL="914400" rtl="0" algn="l">
              <a:lnSpc>
                <a:spcPct val="115000"/>
              </a:lnSpc>
              <a:spcBef>
                <a:spcPts val="100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lnSpc>
                <a:spcPct val="115000"/>
              </a:lnSpc>
              <a:spcBef>
                <a:spcPts val="1000"/>
              </a:spcBef>
              <a:spcAft>
                <a:spcPts val="0"/>
              </a:spcAft>
              <a:buNone/>
            </a:pPr>
            <a:r>
              <a:t/>
            </a:r>
            <a:endParaRPr sz="1200">
              <a:solidFill>
                <a:schemeClr val="dk1"/>
              </a:solidFill>
              <a:latin typeface="Poppins Medium"/>
              <a:ea typeface="Poppins Medium"/>
              <a:cs typeface="Poppins Medium"/>
              <a:sym typeface="Poppins Medium"/>
            </a:endParaRPr>
          </a:p>
          <a:p>
            <a:pPr indent="0" lvl="0" marL="457200" rtl="0" algn="l">
              <a:lnSpc>
                <a:spcPct val="115000"/>
              </a:lnSpc>
              <a:spcBef>
                <a:spcPts val="1000"/>
              </a:spcBef>
              <a:spcAft>
                <a:spcPts val="1000"/>
              </a:spcAft>
              <a:buNone/>
            </a:pPr>
            <a:r>
              <a:t/>
            </a:r>
            <a:endParaRPr sz="1200">
              <a:solidFill>
                <a:schemeClr val="dk1"/>
              </a:solidFill>
              <a:latin typeface="Poppins Medium"/>
              <a:ea typeface="Poppins Medium"/>
              <a:cs typeface="Poppins Medium"/>
              <a:sym typeface="Poppins Medium"/>
            </a:endParaRPr>
          </a:p>
        </p:txBody>
      </p:sp>
      <p:pic>
        <p:nvPicPr>
          <p:cNvPr id="448" name="Google Shape;448;p67"/>
          <p:cNvPicPr preferRelativeResize="0"/>
          <p:nvPr/>
        </p:nvPicPr>
        <p:blipFill>
          <a:blip r:embed="rId3">
            <a:alphaModFix/>
          </a:blip>
          <a:stretch>
            <a:fillRect/>
          </a:stretch>
        </p:blipFill>
        <p:spPr>
          <a:xfrm>
            <a:off x="41850" y="796100"/>
            <a:ext cx="6057649" cy="38062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8"/>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Racial Group Data Insight </a:t>
            </a:r>
            <a:endParaRPr/>
          </a:p>
        </p:txBody>
      </p:sp>
      <p:sp>
        <p:nvSpPr>
          <p:cNvPr id="454" name="Google Shape;454;p68"/>
          <p:cNvSpPr txBox="1"/>
          <p:nvPr/>
        </p:nvSpPr>
        <p:spPr>
          <a:xfrm>
            <a:off x="646100" y="813225"/>
            <a:ext cx="7944900" cy="43014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Poppins Medium"/>
              <a:buChar char="●"/>
            </a:pPr>
            <a:r>
              <a:rPr lang="en" sz="1000">
                <a:solidFill>
                  <a:schemeClr val="dk1"/>
                </a:solidFill>
                <a:latin typeface="Poppins Medium"/>
                <a:ea typeface="Poppins Medium"/>
                <a:cs typeface="Poppins Medium"/>
                <a:sym typeface="Poppins Medium"/>
              </a:rPr>
              <a:t>Two or More Races State Trend </a:t>
            </a:r>
            <a:endParaRPr sz="1000">
              <a:solidFill>
                <a:schemeClr val="dk1"/>
              </a:solidFill>
              <a:latin typeface="Poppins Medium"/>
              <a:ea typeface="Poppins Medium"/>
              <a:cs typeface="Poppins Medium"/>
              <a:sym typeface="Poppins Medium"/>
            </a:endParaRPr>
          </a:p>
          <a:p>
            <a:pPr indent="-292100" lvl="1" marL="914400" rtl="0" algn="l">
              <a:lnSpc>
                <a:spcPct val="115000"/>
              </a:lnSpc>
              <a:spcBef>
                <a:spcPts val="0"/>
              </a:spcBef>
              <a:spcAft>
                <a:spcPts val="0"/>
              </a:spcAft>
              <a:buClr>
                <a:schemeClr val="dk1"/>
              </a:buClr>
              <a:buSzPts val="1000"/>
              <a:buFont typeface="Poppins Medium"/>
              <a:buChar char="○"/>
            </a:pPr>
            <a:r>
              <a:rPr lang="en" sz="1000">
                <a:solidFill>
                  <a:schemeClr val="dk1"/>
                </a:solidFill>
                <a:latin typeface="Poppins Medium"/>
                <a:ea typeface="Poppins Medium"/>
                <a:cs typeface="Poppins Medium"/>
                <a:sym typeface="Poppins Medium"/>
              </a:rPr>
              <a:t>Increased social acceptance of multiracial identities</a:t>
            </a:r>
            <a:endParaRPr sz="1000">
              <a:solidFill>
                <a:schemeClr val="dk1"/>
              </a:solidFill>
              <a:latin typeface="Poppins Medium"/>
              <a:ea typeface="Poppins Medium"/>
              <a:cs typeface="Poppins Medium"/>
              <a:sym typeface="Poppins Medium"/>
            </a:endParaRPr>
          </a:p>
          <a:p>
            <a:pPr indent="-292100" lvl="1" marL="914400" rtl="0" algn="l">
              <a:lnSpc>
                <a:spcPct val="115000"/>
              </a:lnSpc>
              <a:spcBef>
                <a:spcPts val="1000"/>
              </a:spcBef>
              <a:spcAft>
                <a:spcPts val="0"/>
              </a:spcAft>
              <a:buClr>
                <a:schemeClr val="dk1"/>
              </a:buClr>
              <a:buSzPts val="1000"/>
              <a:buFont typeface="Poppins Medium"/>
              <a:buChar char="○"/>
            </a:pPr>
            <a:r>
              <a:rPr lang="en" sz="1000">
                <a:solidFill>
                  <a:schemeClr val="dk1"/>
                </a:solidFill>
                <a:latin typeface="Poppins Medium"/>
                <a:ea typeface="Poppins Medium"/>
                <a:cs typeface="Poppins Medium"/>
                <a:sym typeface="Poppins Medium"/>
              </a:rPr>
              <a:t>Increase in interracial marriage and relationships</a:t>
            </a:r>
            <a:endParaRPr sz="1000">
              <a:solidFill>
                <a:schemeClr val="dk1"/>
              </a:solidFill>
              <a:latin typeface="Poppins Medium"/>
              <a:ea typeface="Poppins Medium"/>
              <a:cs typeface="Poppins Medium"/>
              <a:sym typeface="Poppins Medium"/>
            </a:endParaRPr>
          </a:p>
          <a:p>
            <a:pPr indent="-292100" lvl="0" marL="457200" rtl="0" algn="l">
              <a:lnSpc>
                <a:spcPct val="115000"/>
              </a:lnSpc>
              <a:spcBef>
                <a:spcPts val="1000"/>
              </a:spcBef>
              <a:spcAft>
                <a:spcPts val="0"/>
              </a:spcAft>
              <a:buClr>
                <a:schemeClr val="dk1"/>
              </a:buClr>
              <a:buSzPts val="1000"/>
              <a:buFont typeface="Poppins Medium"/>
              <a:buChar char="●"/>
            </a:pPr>
            <a:r>
              <a:rPr lang="en" sz="1000">
                <a:solidFill>
                  <a:schemeClr val="dk1"/>
                </a:solidFill>
                <a:latin typeface="Poppins Medium"/>
                <a:ea typeface="Poppins Medium"/>
                <a:cs typeface="Poppins Medium"/>
                <a:sym typeface="Poppins Medium"/>
              </a:rPr>
              <a:t>White State Trend</a:t>
            </a:r>
            <a:endParaRPr sz="1000">
              <a:solidFill>
                <a:schemeClr val="dk1"/>
              </a:solidFill>
              <a:latin typeface="Poppins Medium"/>
              <a:ea typeface="Poppins Medium"/>
              <a:cs typeface="Poppins Medium"/>
              <a:sym typeface="Poppins Medium"/>
            </a:endParaRPr>
          </a:p>
          <a:p>
            <a:pPr indent="-292100" lvl="1" marL="914400" rtl="0" algn="l">
              <a:lnSpc>
                <a:spcPct val="115000"/>
              </a:lnSpc>
              <a:spcBef>
                <a:spcPts val="1000"/>
              </a:spcBef>
              <a:spcAft>
                <a:spcPts val="0"/>
              </a:spcAft>
              <a:buClr>
                <a:schemeClr val="dk1"/>
              </a:buClr>
              <a:buSzPts val="1000"/>
              <a:buFont typeface="Poppins Medium"/>
              <a:buChar char="○"/>
            </a:pPr>
            <a:r>
              <a:rPr lang="en" sz="1000">
                <a:solidFill>
                  <a:schemeClr val="dk1"/>
                </a:solidFill>
                <a:latin typeface="Poppins Medium"/>
                <a:ea typeface="Poppins Medium"/>
                <a:cs typeface="Poppins Medium"/>
                <a:sym typeface="Poppins Medium"/>
              </a:rPr>
              <a:t>High concentration of the racial group. </a:t>
            </a:r>
            <a:endParaRPr sz="1000">
              <a:solidFill>
                <a:schemeClr val="dk1"/>
              </a:solidFill>
              <a:latin typeface="Poppins Medium"/>
              <a:ea typeface="Poppins Medium"/>
              <a:cs typeface="Poppins Medium"/>
              <a:sym typeface="Poppins Medium"/>
            </a:endParaRPr>
          </a:p>
          <a:p>
            <a:pPr indent="-292100" lvl="1" marL="914400" rtl="0" algn="l">
              <a:lnSpc>
                <a:spcPct val="115000"/>
              </a:lnSpc>
              <a:spcBef>
                <a:spcPts val="1000"/>
              </a:spcBef>
              <a:spcAft>
                <a:spcPts val="0"/>
              </a:spcAft>
              <a:buClr>
                <a:schemeClr val="dk1"/>
              </a:buClr>
              <a:buSzPts val="1000"/>
              <a:buFont typeface="Poppins Medium"/>
              <a:buChar char="○"/>
            </a:pPr>
            <a:r>
              <a:rPr lang="en" sz="1000">
                <a:solidFill>
                  <a:schemeClr val="dk1"/>
                </a:solidFill>
                <a:latin typeface="Poppins Medium"/>
                <a:ea typeface="Poppins Medium"/>
                <a:cs typeface="Poppins Medium"/>
                <a:sym typeface="Poppins Medium"/>
              </a:rPr>
              <a:t>Example: Both Idaho and Utah population is  80% white</a:t>
            </a:r>
            <a:endParaRPr sz="1000">
              <a:solidFill>
                <a:schemeClr val="dk1"/>
              </a:solidFill>
              <a:latin typeface="Poppins Medium"/>
              <a:ea typeface="Poppins Medium"/>
              <a:cs typeface="Poppins Medium"/>
              <a:sym typeface="Poppins Medium"/>
            </a:endParaRPr>
          </a:p>
          <a:p>
            <a:pPr indent="-292100" lvl="0" marL="457200" rtl="0" algn="l">
              <a:lnSpc>
                <a:spcPct val="115000"/>
              </a:lnSpc>
              <a:spcBef>
                <a:spcPts val="1000"/>
              </a:spcBef>
              <a:spcAft>
                <a:spcPts val="0"/>
              </a:spcAft>
              <a:buClr>
                <a:schemeClr val="dk1"/>
              </a:buClr>
              <a:buSzPts val="1000"/>
              <a:buFont typeface="Poppins Medium"/>
              <a:buChar char="●"/>
            </a:pPr>
            <a:r>
              <a:rPr lang="en" sz="1000">
                <a:solidFill>
                  <a:schemeClr val="dk1"/>
                </a:solidFill>
                <a:latin typeface="Poppins Medium"/>
                <a:ea typeface="Poppins Medium"/>
                <a:cs typeface="Poppins Medium"/>
                <a:sym typeface="Poppins Medium"/>
              </a:rPr>
              <a:t>Black Trend</a:t>
            </a:r>
            <a:endParaRPr sz="1000">
              <a:solidFill>
                <a:schemeClr val="dk1"/>
              </a:solidFill>
              <a:latin typeface="Poppins Medium"/>
              <a:ea typeface="Poppins Medium"/>
              <a:cs typeface="Poppins Medium"/>
              <a:sym typeface="Poppins Medium"/>
            </a:endParaRPr>
          </a:p>
          <a:p>
            <a:pPr indent="-292100" lvl="1" marL="914400" rtl="0" algn="l">
              <a:lnSpc>
                <a:spcPct val="115000"/>
              </a:lnSpc>
              <a:spcBef>
                <a:spcPts val="1000"/>
              </a:spcBef>
              <a:spcAft>
                <a:spcPts val="0"/>
              </a:spcAft>
              <a:buClr>
                <a:schemeClr val="dk1"/>
              </a:buClr>
              <a:buSzPts val="1000"/>
              <a:buFont typeface="Poppins Medium"/>
              <a:buChar char="○"/>
            </a:pPr>
            <a:r>
              <a:rPr lang="en" sz="1000">
                <a:solidFill>
                  <a:schemeClr val="dk1"/>
                </a:solidFill>
                <a:latin typeface="Poppins Medium"/>
                <a:ea typeface="Poppins Medium"/>
                <a:cs typeface="Poppins Medium"/>
                <a:sym typeface="Poppins Medium"/>
              </a:rPr>
              <a:t>Social influence</a:t>
            </a:r>
            <a:endParaRPr sz="1000">
              <a:solidFill>
                <a:schemeClr val="dk1"/>
              </a:solidFill>
              <a:latin typeface="Poppins Medium"/>
              <a:ea typeface="Poppins Medium"/>
              <a:cs typeface="Poppins Medium"/>
              <a:sym typeface="Poppins Medium"/>
            </a:endParaRPr>
          </a:p>
          <a:p>
            <a:pPr indent="-292100" lvl="1" marL="914400" rtl="0" algn="l">
              <a:lnSpc>
                <a:spcPct val="115000"/>
              </a:lnSpc>
              <a:spcBef>
                <a:spcPts val="1000"/>
              </a:spcBef>
              <a:spcAft>
                <a:spcPts val="0"/>
              </a:spcAft>
              <a:buClr>
                <a:schemeClr val="dk1"/>
              </a:buClr>
              <a:buSzPts val="1000"/>
              <a:buFont typeface="Poppins Medium"/>
              <a:buChar char="○"/>
            </a:pPr>
            <a:r>
              <a:rPr lang="en" sz="1000">
                <a:solidFill>
                  <a:schemeClr val="dk1"/>
                </a:solidFill>
                <a:latin typeface="Poppins Medium"/>
                <a:ea typeface="Poppins Medium"/>
                <a:cs typeface="Poppins Medium"/>
                <a:sym typeface="Poppins Medium"/>
              </a:rPr>
              <a:t>Example: Atlanta Georgia is considered a hub for african american entrepreneurs</a:t>
            </a:r>
            <a:endParaRPr sz="1000">
              <a:solidFill>
                <a:schemeClr val="dk1"/>
              </a:solidFill>
              <a:latin typeface="Poppins Medium"/>
              <a:ea typeface="Poppins Medium"/>
              <a:cs typeface="Poppins Medium"/>
              <a:sym typeface="Poppins Medium"/>
            </a:endParaRPr>
          </a:p>
          <a:p>
            <a:pPr indent="-292100" lvl="0" marL="457200" rtl="0" algn="l">
              <a:lnSpc>
                <a:spcPct val="115000"/>
              </a:lnSpc>
              <a:spcBef>
                <a:spcPts val="1000"/>
              </a:spcBef>
              <a:spcAft>
                <a:spcPts val="0"/>
              </a:spcAft>
              <a:buClr>
                <a:schemeClr val="dk1"/>
              </a:buClr>
              <a:buSzPts val="1000"/>
              <a:buFont typeface="Poppins Medium"/>
              <a:buChar char="●"/>
            </a:pPr>
            <a:r>
              <a:rPr lang="en" sz="1000">
                <a:solidFill>
                  <a:schemeClr val="dk1"/>
                </a:solidFill>
                <a:latin typeface="Poppins Medium"/>
                <a:ea typeface="Poppins Medium"/>
                <a:cs typeface="Poppins Medium"/>
                <a:sym typeface="Poppins Medium"/>
              </a:rPr>
              <a:t>Potential Data Skew</a:t>
            </a:r>
            <a:endParaRPr sz="1000">
              <a:solidFill>
                <a:schemeClr val="dk1"/>
              </a:solidFill>
              <a:latin typeface="Poppins Medium"/>
              <a:ea typeface="Poppins Medium"/>
              <a:cs typeface="Poppins Medium"/>
              <a:sym typeface="Poppins Medium"/>
            </a:endParaRPr>
          </a:p>
          <a:p>
            <a:pPr indent="-292100" lvl="1" marL="914400" rtl="0" algn="l">
              <a:lnSpc>
                <a:spcPct val="115000"/>
              </a:lnSpc>
              <a:spcBef>
                <a:spcPts val="1000"/>
              </a:spcBef>
              <a:spcAft>
                <a:spcPts val="0"/>
              </a:spcAft>
              <a:buClr>
                <a:schemeClr val="dk1"/>
              </a:buClr>
              <a:buSzPts val="1000"/>
              <a:buFont typeface="Poppins Medium"/>
              <a:buChar char="○"/>
            </a:pPr>
            <a:r>
              <a:rPr lang="en" sz="1000">
                <a:solidFill>
                  <a:schemeClr val="dk1"/>
                </a:solidFill>
                <a:latin typeface="Poppins Medium"/>
                <a:ea typeface="Poppins Medium"/>
                <a:cs typeface="Poppins Medium"/>
                <a:sym typeface="Poppins Medium"/>
              </a:rPr>
              <a:t>Individuals can choose their what racial group they identify as.</a:t>
            </a:r>
            <a:endParaRPr sz="1000">
              <a:solidFill>
                <a:schemeClr val="dk1"/>
              </a:solidFill>
              <a:latin typeface="Poppins Medium"/>
              <a:ea typeface="Poppins Medium"/>
              <a:cs typeface="Poppins Medium"/>
              <a:sym typeface="Poppins Medium"/>
            </a:endParaRPr>
          </a:p>
          <a:p>
            <a:pPr indent="-292100" lvl="1" marL="914400" rtl="0" algn="l">
              <a:lnSpc>
                <a:spcPct val="115000"/>
              </a:lnSpc>
              <a:spcBef>
                <a:spcPts val="1000"/>
              </a:spcBef>
              <a:spcAft>
                <a:spcPts val="0"/>
              </a:spcAft>
              <a:buClr>
                <a:schemeClr val="dk1"/>
              </a:buClr>
              <a:buSzPts val="1000"/>
              <a:buFont typeface="Poppins Medium"/>
              <a:buChar char="○"/>
            </a:pPr>
            <a:r>
              <a:rPr lang="en" sz="1000">
                <a:solidFill>
                  <a:schemeClr val="dk1"/>
                </a:solidFill>
                <a:latin typeface="Poppins Medium"/>
                <a:ea typeface="Poppins Medium"/>
                <a:cs typeface="Poppins Medium"/>
                <a:sym typeface="Poppins Medium"/>
              </a:rPr>
              <a:t>United States does not identify Latino/Hispanic as a racial group even though they equate to roughly 18% of the population. </a:t>
            </a:r>
            <a:endParaRPr sz="1000">
              <a:solidFill>
                <a:schemeClr val="dk1"/>
              </a:solidFill>
              <a:latin typeface="Poppins Medium"/>
              <a:ea typeface="Poppins Medium"/>
              <a:cs typeface="Poppins Medium"/>
              <a:sym typeface="Poppins Medium"/>
            </a:endParaRPr>
          </a:p>
          <a:p>
            <a:pPr indent="0" lvl="0" marL="457200" rtl="0" algn="l">
              <a:lnSpc>
                <a:spcPct val="115000"/>
              </a:lnSpc>
              <a:spcBef>
                <a:spcPts val="1000"/>
              </a:spcBef>
              <a:spcAft>
                <a:spcPts val="0"/>
              </a:spcAft>
              <a:buNone/>
            </a:pPr>
            <a:r>
              <a:t/>
            </a:r>
            <a:endParaRPr sz="1200">
              <a:solidFill>
                <a:schemeClr val="dk1"/>
              </a:solidFill>
              <a:latin typeface="Poppins Medium"/>
              <a:ea typeface="Poppins Medium"/>
              <a:cs typeface="Poppins Medium"/>
              <a:sym typeface="Poppins Medium"/>
            </a:endParaRPr>
          </a:p>
          <a:p>
            <a:pPr indent="0" lvl="0" marL="914400" rtl="0" algn="l">
              <a:lnSpc>
                <a:spcPct val="115000"/>
              </a:lnSpc>
              <a:spcBef>
                <a:spcPts val="100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lnSpc>
                <a:spcPct val="115000"/>
              </a:lnSpc>
              <a:spcBef>
                <a:spcPts val="100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100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457200" rtl="0" algn="l">
              <a:spcBef>
                <a:spcPts val="0"/>
              </a:spcBef>
              <a:spcAft>
                <a:spcPts val="0"/>
              </a:spcAft>
              <a:buNone/>
            </a:pPr>
            <a:r>
              <a:t/>
            </a:r>
            <a:endParaRPr sz="1200">
              <a:solidFill>
                <a:schemeClr val="dk1"/>
              </a:solidFill>
              <a:latin typeface="Poppins Medium"/>
              <a:ea typeface="Poppins Medium"/>
              <a:cs typeface="Poppins Medium"/>
              <a:sym typeface="Poppins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9"/>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Shifts in District Racial Majorities</a:t>
            </a:r>
            <a:endParaRPr/>
          </a:p>
        </p:txBody>
      </p:sp>
      <p:pic>
        <p:nvPicPr>
          <p:cNvPr id="460" name="Google Shape;460;p69"/>
          <p:cNvPicPr preferRelativeResize="0"/>
          <p:nvPr/>
        </p:nvPicPr>
        <p:blipFill>
          <a:blip r:embed="rId3">
            <a:alphaModFix/>
          </a:blip>
          <a:stretch>
            <a:fillRect/>
          </a:stretch>
        </p:blipFill>
        <p:spPr>
          <a:xfrm>
            <a:off x="145000" y="916949"/>
            <a:ext cx="3411126" cy="3015360"/>
          </a:xfrm>
          <a:prstGeom prst="rect">
            <a:avLst/>
          </a:prstGeom>
          <a:noFill/>
          <a:ln>
            <a:noFill/>
          </a:ln>
        </p:spPr>
      </p:pic>
      <p:pic>
        <p:nvPicPr>
          <p:cNvPr id="461" name="Google Shape;461;p69"/>
          <p:cNvPicPr preferRelativeResize="0"/>
          <p:nvPr/>
        </p:nvPicPr>
        <p:blipFill>
          <a:blip r:embed="rId4">
            <a:alphaModFix/>
          </a:blip>
          <a:stretch>
            <a:fillRect/>
          </a:stretch>
        </p:blipFill>
        <p:spPr>
          <a:xfrm>
            <a:off x="3708526" y="1085449"/>
            <a:ext cx="5283073" cy="2678342"/>
          </a:xfrm>
          <a:prstGeom prst="rect">
            <a:avLst/>
          </a:prstGeom>
          <a:noFill/>
          <a:ln>
            <a:noFill/>
          </a:ln>
        </p:spPr>
      </p:pic>
      <p:sp>
        <p:nvSpPr>
          <p:cNvPr id="462" name="Google Shape;462;p69"/>
          <p:cNvSpPr txBox="1"/>
          <p:nvPr/>
        </p:nvSpPr>
        <p:spPr>
          <a:xfrm>
            <a:off x="1217625" y="4051325"/>
            <a:ext cx="6612000" cy="929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Most districts in the US are white majority, but there was a significant increase in non-white majority districts for 2020</a:t>
            </a:r>
            <a:endParaRPr sz="1200">
              <a:solidFill>
                <a:schemeClr val="dk1"/>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64 non-white majority districts in 2020, compared to only 40 in 2000</a:t>
            </a:r>
            <a:endParaRPr sz="1200">
              <a:solidFill>
                <a:schemeClr val="dk1"/>
              </a:solidFill>
              <a:latin typeface="Poppins Medium"/>
              <a:ea typeface="Poppins Medium"/>
              <a:cs typeface="Poppins Medium"/>
              <a:sym typeface="Poppins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0"/>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Shifts in District Racial Majorities</a:t>
            </a:r>
            <a:endParaRPr/>
          </a:p>
        </p:txBody>
      </p:sp>
      <p:pic>
        <p:nvPicPr>
          <p:cNvPr id="468" name="Google Shape;468;p70"/>
          <p:cNvPicPr preferRelativeResize="0"/>
          <p:nvPr/>
        </p:nvPicPr>
        <p:blipFill>
          <a:blip r:embed="rId3">
            <a:alphaModFix/>
          </a:blip>
          <a:stretch>
            <a:fillRect/>
          </a:stretch>
        </p:blipFill>
        <p:spPr>
          <a:xfrm>
            <a:off x="225425" y="2800500"/>
            <a:ext cx="6664976" cy="1771370"/>
          </a:xfrm>
          <a:prstGeom prst="rect">
            <a:avLst/>
          </a:prstGeom>
          <a:noFill/>
          <a:ln>
            <a:noFill/>
          </a:ln>
        </p:spPr>
      </p:pic>
      <p:pic>
        <p:nvPicPr>
          <p:cNvPr id="469" name="Google Shape;469;p70"/>
          <p:cNvPicPr preferRelativeResize="0"/>
          <p:nvPr/>
        </p:nvPicPr>
        <p:blipFill>
          <a:blip r:embed="rId4">
            <a:alphaModFix/>
          </a:blip>
          <a:stretch>
            <a:fillRect/>
          </a:stretch>
        </p:blipFill>
        <p:spPr>
          <a:xfrm>
            <a:off x="102600" y="909600"/>
            <a:ext cx="6817326" cy="1842950"/>
          </a:xfrm>
          <a:prstGeom prst="rect">
            <a:avLst/>
          </a:prstGeom>
          <a:noFill/>
          <a:ln>
            <a:noFill/>
          </a:ln>
        </p:spPr>
      </p:pic>
      <p:sp>
        <p:nvSpPr>
          <p:cNvPr id="470" name="Google Shape;470;p70"/>
          <p:cNvSpPr txBox="1"/>
          <p:nvPr/>
        </p:nvSpPr>
        <p:spPr>
          <a:xfrm>
            <a:off x="6789125" y="1077400"/>
            <a:ext cx="2309700" cy="3494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21 states had at least one non-white majority district in 2000 compared to 23 in 2020</a:t>
            </a:r>
            <a:endParaRPr sz="1200">
              <a:solidFill>
                <a:schemeClr val="dk1"/>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CA had an increase in Asian and Other Race majority districts, making for 19 non-white districts, up from 5.</a:t>
            </a:r>
            <a:endParaRPr sz="1200">
              <a:solidFill>
                <a:schemeClr val="dk1"/>
              </a:solidFill>
              <a:latin typeface="Poppins Medium"/>
              <a:ea typeface="Poppins Medium"/>
              <a:cs typeface="Poppins Medium"/>
              <a:sym typeface="Poppins Medium"/>
            </a:endParaRPr>
          </a:p>
          <a:p>
            <a:pPr indent="-304800" lvl="0" marL="457200" rtl="0" algn="l">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Other states with significant increases include FL, TX and GA</a:t>
            </a:r>
            <a:endParaRPr sz="1200">
              <a:solidFill>
                <a:schemeClr val="dk1"/>
              </a:solidFill>
              <a:latin typeface="Poppins Medium"/>
              <a:ea typeface="Poppins Medium"/>
              <a:cs typeface="Poppins Medium"/>
              <a:sym typeface="Poppins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1"/>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Correlation Between Racial Diversity And Population Growth</a:t>
            </a:r>
            <a:endParaRPr/>
          </a:p>
        </p:txBody>
      </p:sp>
      <p:sp>
        <p:nvSpPr>
          <p:cNvPr id="476" name="Google Shape;476;p71"/>
          <p:cNvSpPr txBox="1"/>
          <p:nvPr/>
        </p:nvSpPr>
        <p:spPr>
          <a:xfrm>
            <a:off x="225425" y="3579425"/>
            <a:ext cx="8918700" cy="9099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Shannon-Wiener diversity index: measure the diversity of racial and ethnic groups in a community</a:t>
            </a:r>
            <a:endParaRPr sz="1200">
              <a:solidFill>
                <a:schemeClr val="dk1"/>
              </a:solidFill>
              <a:latin typeface="Poppins Medium"/>
              <a:ea typeface="Poppins Medium"/>
              <a:cs typeface="Poppins Medium"/>
              <a:sym typeface="Poppins Medium"/>
            </a:endParaRPr>
          </a:p>
          <a:p>
            <a:pPr indent="-304800" lvl="0" marL="457200" rtl="0" algn="l">
              <a:lnSpc>
                <a:spcPct val="115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Range: [0, ln7]</a:t>
            </a:r>
            <a:endParaRPr sz="1200">
              <a:solidFill>
                <a:schemeClr val="dk1"/>
              </a:solidFill>
              <a:latin typeface="Poppins Medium"/>
              <a:ea typeface="Poppins Medium"/>
              <a:cs typeface="Poppins Medium"/>
              <a:sym typeface="Poppins Medium"/>
            </a:endParaRPr>
          </a:p>
          <a:p>
            <a:pPr indent="-304800" lvl="0" marL="457200" rtl="0" algn="l">
              <a:lnSpc>
                <a:spcPct val="115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Data points fall within the 0-75 percentile range of diversity index, indicating moderate to low diversity.</a:t>
            </a:r>
            <a:endParaRPr sz="1200">
              <a:solidFill>
                <a:schemeClr val="dk1"/>
              </a:solidFill>
              <a:latin typeface="Poppins Medium"/>
              <a:ea typeface="Poppins Medium"/>
              <a:cs typeface="Poppins Medium"/>
              <a:sym typeface="Poppins Medium"/>
            </a:endParaRPr>
          </a:p>
        </p:txBody>
      </p:sp>
      <p:pic>
        <p:nvPicPr>
          <p:cNvPr id="477" name="Google Shape;477;p71"/>
          <p:cNvPicPr preferRelativeResize="0"/>
          <p:nvPr/>
        </p:nvPicPr>
        <p:blipFill>
          <a:blip r:embed="rId3">
            <a:alphaModFix/>
          </a:blip>
          <a:stretch>
            <a:fillRect/>
          </a:stretch>
        </p:blipFill>
        <p:spPr>
          <a:xfrm>
            <a:off x="4698850" y="941000"/>
            <a:ext cx="4342725" cy="2638425"/>
          </a:xfrm>
          <a:prstGeom prst="rect">
            <a:avLst/>
          </a:prstGeom>
          <a:noFill/>
          <a:ln>
            <a:noFill/>
          </a:ln>
        </p:spPr>
      </p:pic>
      <p:pic>
        <p:nvPicPr>
          <p:cNvPr id="478" name="Google Shape;478;p71"/>
          <p:cNvPicPr preferRelativeResize="0"/>
          <p:nvPr/>
        </p:nvPicPr>
        <p:blipFill>
          <a:blip r:embed="rId4">
            <a:alphaModFix/>
          </a:blip>
          <a:stretch>
            <a:fillRect/>
          </a:stretch>
        </p:blipFill>
        <p:spPr>
          <a:xfrm>
            <a:off x="74350" y="940988"/>
            <a:ext cx="4342725" cy="2638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2"/>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Correlation Between Racial Diversity And Population Growth</a:t>
            </a:r>
            <a:endParaRPr/>
          </a:p>
        </p:txBody>
      </p:sp>
      <p:pic>
        <p:nvPicPr>
          <p:cNvPr id="484" name="Google Shape;484;p72"/>
          <p:cNvPicPr preferRelativeResize="0"/>
          <p:nvPr/>
        </p:nvPicPr>
        <p:blipFill>
          <a:blip r:embed="rId3">
            <a:alphaModFix/>
          </a:blip>
          <a:stretch>
            <a:fillRect/>
          </a:stretch>
        </p:blipFill>
        <p:spPr>
          <a:xfrm>
            <a:off x="4698850" y="941000"/>
            <a:ext cx="4342725" cy="2638425"/>
          </a:xfrm>
          <a:prstGeom prst="rect">
            <a:avLst/>
          </a:prstGeom>
          <a:noFill/>
          <a:ln>
            <a:noFill/>
          </a:ln>
        </p:spPr>
      </p:pic>
      <p:pic>
        <p:nvPicPr>
          <p:cNvPr id="485" name="Google Shape;485;p72"/>
          <p:cNvPicPr preferRelativeResize="0"/>
          <p:nvPr/>
        </p:nvPicPr>
        <p:blipFill>
          <a:blip r:embed="rId4">
            <a:alphaModFix/>
          </a:blip>
          <a:stretch>
            <a:fillRect/>
          </a:stretch>
        </p:blipFill>
        <p:spPr>
          <a:xfrm>
            <a:off x="74350" y="940988"/>
            <a:ext cx="4342725" cy="2638425"/>
          </a:xfrm>
          <a:prstGeom prst="rect">
            <a:avLst/>
          </a:prstGeom>
          <a:noFill/>
          <a:ln>
            <a:noFill/>
          </a:ln>
        </p:spPr>
      </p:pic>
      <p:pic>
        <p:nvPicPr>
          <p:cNvPr id="486" name="Google Shape;486;p72"/>
          <p:cNvPicPr preferRelativeResize="0"/>
          <p:nvPr/>
        </p:nvPicPr>
        <p:blipFill>
          <a:blip r:embed="rId5">
            <a:alphaModFix/>
          </a:blip>
          <a:stretch>
            <a:fillRect/>
          </a:stretch>
        </p:blipFill>
        <p:spPr>
          <a:xfrm>
            <a:off x="74350" y="941000"/>
            <a:ext cx="4342725" cy="2638425"/>
          </a:xfrm>
          <a:prstGeom prst="rect">
            <a:avLst/>
          </a:prstGeom>
          <a:noFill/>
          <a:ln>
            <a:noFill/>
          </a:ln>
        </p:spPr>
      </p:pic>
      <p:pic>
        <p:nvPicPr>
          <p:cNvPr id="487" name="Google Shape;487;p72"/>
          <p:cNvPicPr preferRelativeResize="0"/>
          <p:nvPr/>
        </p:nvPicPr>
        <p:blipFill>
          <a:blip r:embed="rId6">
            <a:alphaModFix/>
          </a:blip>
          <a:stretch>
            <a:fillRect/>
          </a:stretch>
        </p:blipFill>
        <p:spPr>
          <a:xfrm>
            <a:off x="4590500" y="936250"/>
            <a:ext cx="4342725" cy="2647950"/>
          </a:xfrm>
          <a:prstGeom prst="rect">
            <a:avLst/>
          </a:prstGeom>
          <a:noFill/>
          <a:ln>
            <a:noFill/>
          </a:ln>
        </p:spPr>
      </p:pic>
      <p:sp>
        <p:nvSpPr>
          <p:cNvPr id="488" name="Google Shape;488;p72"/>
          <p:cNvSpPr txBox="1"/>
          <p:nvPr/>
        </p:nvSpPr>
        <p:spPr>
          <a:xfrm>
            <a:off x="225425" y="3579425"/>
            <a:ext cx="8891700" cy="1280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Most diverse districts are in California, while least diverse district is in Kentucky</a:t>
            </a:r>
            <a:endParaRPr sz="1200">
              <a:solidFill>
                <a:schemeClr val="dk1"/>
              </a:solidFill>
              <a:latin typeface="Poppins Medium"/>
              <a:ea typeface="Poppins Medium"/>
              <a:cs typeface="Poppins Medium"/>
              <a:sym typeface="Poppins Medium"/>
            </a:endParaRPr>
          </a:p>
          <a:p>
            <a:pPr indent="-304800" lvl="0" marL="457200" rtl="0" algn="l">
              <a:lnSpc>
                <a:spcPct val="115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Most diverse states are Hawaii, California while least diverse states are Maine and Vermont</a:t>
            </a:r>
            <a:endParaRPr sz="1200">
              <a:solidFill>
                <a:schemeClr val="dk1"/>
              </a:solidFill>
              <a:latin typeface="Poppins Medium"/>
              <a:ea typeface="Poppins Medium"/>
              <a:cs typeface="Poppins Medium"/>
              <a:sym typeface="Poppins Medium"/>
            </a:endParaRPr>
          </a:p>
          <a:p>
            <a:pPr indent="-304800" lvl="0" marL="457200" rtl="0" algn="l">
              <a:lnSpc>
                <a:spcPct val="115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Conclusion: positive correlation between the racial diversity and population growth.</a:t>
            </a:r>
            <a:endParaRPr sz="1200">
              <a:solidFill>
                <a:schemeClr val="dk1"/>
              </a:solidFill>
              <a:latin typeface="Poppins Medium"/>
              <a:ea typeface="Poppins Medium"/>
              <a:cs typeface="Poppins Medium"/>
              <a:sym typeface="Poppins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73"/>
          <p:cNvPicPr preferRelativeResize="0"/>
          <p:nvPr/>
        </p:nvPicPr>
        <p:blipFill rotWithShape="1">
          <a:blip r:embed="rId3">
            <a:alphaModFix/>
          </a:blip>
          <a:srcRect b="0" l="0" r="0" t="34249"/>
          <a:stretch/>
        </p:blipFill>
        <p:spPr>
          <a:xfrm>
            <a:off x="5048375" y="995171"/>
            <a:ext cx="3857274" cy="1510451"/>
          </a:xfrm>
          <a:prstGeom prst="rect">
            <a:avLst/>
          </a:prstGeom>
          <a:noFill/>
          <a:ln>
            <a:noFill/>
          </a:ln>
        </p:spPr>
      </p:pic>
      <p:pic>
        <p:nvPicPr>
          <p:cNvPr id="494" name="Google Shape;494;p73"/>
          <p:cNvPicPr preferRelativeResize="0"/>
          <p:nvPr/>
        </p:nvPicPr>
        <p:blipFill rotWithShape="1">
          <a:blip r:embed="rId3">
            <a:alphaModFix/>
          </a:blip>
          <a:srcRect b="69345" l="0" r="0" t="0"/>
          <a:stretch/>
        </p:blipFill>
        <p:spPr>
          <a:xfrm>
            <a:off x="5048375" y="2638375"/>
            <a:ext cx="3857274" cy="704199"/>
          </a:xfrm>
          <a:prstGeom prst="rect">
            <a:avLst/>
          </a:prstGeom>
          <a:noFill/>
          <a:ln>
            <a:noFill/>
          </a:ln>
        </p:spPr>
      </p:pic>
      <p:sp>
        <p:nvSpPr>
          <p:cNvPr id="495" name="Google Shape;495;p73"/>
          <p:cNvSpPr txBox="1"/>
          <p:nvPr/>
        </p:nvSpPr>
        <p:spPr>
          <a:xfrm rot="5400000">
            <a:off x="8313300" y="2858275"/>
            <a:ext cx="997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lt1"/>
                </a:solidFill>
                <a:latin typeface="Poppins"/>
                <a:ea typeface="Poppins"/>
                <a:cs typeface="Poppins"/>
                <a:sym typeface="Poppins"/>
              </a:rPr>
              <a:t>2000 to 2020</a:t>
            </a:r>
            <a:endParaRPr b="1" sz="700">
              <a:solidFill>
                <a:schemeClr val="lt1"/>
              </a:solidFill>
              <a:latin typeface="Poppins"/>
              <a:ea typeface="Poppins"/>
              <a:cs typeface="Poppins"/>
              <a:sym typeface="Poppins"/>
            </a:endParaRPr>
          </a:p>
        </p:txBody>
      </p:sp>
      <p:sp>
        <p:nvSpPr>
          <p:cNvPr id="496" name="Google Shape;496;p73"/>
          <p:cNvSpPr txBox="1"/>
          <p:nvPr/>
        </p:nvSpPr>
        <p:spPr>
          <a:xfrm rot="5400000">
            <a:off x="8313300" y="1209475"/>
            <a:ext cx="997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lt1"/>
                </a:solidFill>
                <a:latin typeface="Poppins"/>
                <a:ea typeface="Poppins"/>
                <a:cs typeface="Poppins"/>
                <a:sym typeface="Poppins"/>
              </a:rPr>
              <a:t>2000 to 2010</a:t>
            </a:r>
            <a:endParaRPr b="1" sz="700">
              <a:solidFill>
                <a:schemeClr val="lt1"/>
              </a:solidFill>
              <a:latin typeface="Poppins"/>
              <a:ea typeface="Poppins"/>
              <a:cs typeface="Poppins"/>
              <a:sym typeface="Poppins"/>
            </a:endParaRPr>
          </a:p>
        </p:txBody>
      </p:sp>
      <p:sp>
        <p:nvSpPr>
          <p:cNvPr id="497" name="Google Shape;497;p73"/>
          <p:cNvSpPr txBox="1"/>
          <p:nvPr/>
        </p:nvSpPr>
        <p:spPr>
          <a:xfrm rot="5400000">
            <a:off x="8313300" y="2003274"/>
            <a:ext cx="997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lt1"/>
                </a:solidFill>
                <a:latin typeface="Poppins"/>
                <a:ea typeface="Poppins"/>
                <a:cs typeface="Poppins"/>
                <a:sym typeface="Poppins"/>
              </a:rPr>
              <a:t>2010 to 2020</a:t>
            </a:r>
            <a:endParaRPr b="1" sz="700">
              <a:solidFill>
                <a:schemeClr val="lt1"/>
              </a:solidFill>
              <a:latin typeface="Poppins"/>
              <a:ea typeface="Poppins"/>
              <a:cs typeface="Poppins"/>
              <a:sym typeface="Poppins"/>
            </a:endParaRPr>
          </a:p>
        </p:txBody>
      </p:sp>
      <p:cxnSp>
        <p:nvCxnSpPr>
          <p:cNvPr id="498" name="Google Shape;498;p73"/>
          <p:cNvCxnSpPr/>
          <p:nvPr/>
        </p:nvCxnSpPr>
        <p:spPr>
          <a:xfrm>
            <a:off x="6240126" y="961975"/>
            <a:ext cx="0" cy="2375100"/>
          </a:xfrm>
          <a:prstGeom prst="straightConnector1">
            <a:avLst/>
          </a:prstGeom>
          <a:noFill/>
          <a:ln cap="flat" cmpd="sng" w="9525">
            <a:solidFill>
              <a:schemeClr val="lt1"/>
            </a:solidFill>
            <a:prstDash val="dashDot"/>
            <a:round/>
            <a:headEnd len="med" w="med" type="none"/>
            <a:tailEnd len="med" w="med" type="none"/>
          </a:ln>
        </p:spPr>
      </p:cxnSp>
      <p:cxnSp>
        <p:nvCxnSpPr>
          <p:cNvPr id="499" name="Google Shape;499;p73"/>
          <p:cNvCxnSpPr/>
          <p:nvPr/>
        </p:nvCxnSpPr>
        <p:spPr>
          <a:xfrm>
            <a:off x="7485710" y="961975"/>
            <a:ext cx="0" cy="2375100"/>
          </a:xfrm>
          <a:prstGeom prst="straightConnector1">
            <a:avLst/>
          </a:prstGeom>
          <a:noFill/>
          <a:ln cap="flat" cmpd="sng" w="9525">
            <a:solidFill>
              <a:schemeClr val="lt1"/>
            </a:solidFill>
            <a:prstDash val="dashDot"/>
            <a:round/>
            <a:headEnd len="med" w="med" type="none"/>
            <a:tailEnd len="med" w="med" type="none"/>
          </a:ln>
        </p:spPr>
      </p:cxnSp>
      <p:cxnSp>
        <p:nvCxnSpPr>
          <p:cNvPr id="500" name="Google Shape;500;p73"/>
          <p:cNvCxnSpPr/>
          <p:nvPr/>
        </p:nvCxnSpPr>
        <p:spPr>
          <a:xfrm>
            <a:off x="8740486" y="995947"/>
            <a:ext cx="0" cy="2375100"/>
          </a:xfrm>
          <a:prstGeom prst="straightConnector1">
            <a:avLst/>
          </a:prstGeom>
          <a:noFill/>
          <a:ln cap="flat" cmpd="sng" w="9525">
            <a:solidFill>
              <a:schemeClr val="lt1"/>
            </a:solidFill>
            <a:prstDash val="dashDot"/>
            <a:round/>
            <a:headEnd len="med" w="med" type="none"/>
            <a:tailEnd len="med" w="med" type="none"/>
          </a:ln>
        </p:spPr>
      </p:cxnSp>
      <p:sp>
        <p:nvSpPr>
          <p:cNvPr id="501" name="Google Shape;501;p73"/>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District Growth/Decline Rates by Age Group</a:t>
            </a:r>
            <a:r>
              <a:rPr lang="en"/>
              <a:t> (Adult)</a:t>
            </a:r>
            <a:endParaRPr/>
          </a:p>
        </p:txBody>
      </p:sp>
      <p:pic>
        <p:nvPicPr>
          <p:cNvPr id="502" name="Google Shape;502;p73"/>
          <p:cNvPicPr preferRelativeResize="0"/>
          <p:nvPr/>
        </p:nvPicPr>
        <p:blipFill>
          <a:blip r:embed="rId4">
            <a:alphaModFix/>
          </a:blip>
          <a:stretch>
            <a:fillRect/>
          </a:stretch>
        </p:blipFill>
        <p:spPr>
          <a:xfrm>
            <a:off x="127375" y="933025"/>
            <a:ext cx="4616080" cy="2601025"/>
          </a:xfrm>
          <a:prstGeom prst="rect">
            <a:avLst/>
          </a:prstGeom>
          <a:noFill/>
          <a:ln>
            <a:noFill/>
          </a:ln>
        </p:spPr>
      </p:pic>
      <p:sp>
        <p:nvSpPr>
          <p:cNvPr id="503" name="Google Shape;503;p73"/>
          <p:cNvSpPr txBox="1"/>
          <p:nvPr/>
        </p:nvSpPr>
        <p:spPr>
          <a:xfrm>
            <a:off x="326025" y="3303050"/>
            <a:ext cx="2480400" cy="23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
                <a:solidFill>
                  <a:schemeClr val="dk1"/>
                </a:solidFill>
                <a:latin typeface="Poppins"/>
                <a:ea typeface="Poppins"/>
                <a:cs typeface="Poppins"/>
                <a:sym typeface="Poppins"/>
              </a:rPr>
              <a:t>SHOWN: TOP 18 GROWTH AND ALL DECLINING DISTRICT RATES, SPLIT BY PERIOD (SORTED BY 2000 to 2020 DESCENDING)</a:t>
            </a:r>
            <a:endParaRPr sz="100"/>
          </a:p>
        </p:txBody>
      </p:sp>
      <p:pic>
        <p:nvPicPr>
          <p:cNvPr id="504" name="Google Shape;504;p73"/>
          <p:cNvPicPr preferRelativeResize="0"/>
          <p:nvPr/>
        </p:nvPicPr>
        <p:blipFill>
          <a:blip r:embed="rId5">
            <a:alphaModFix/>
          </a:blip>
          <a:stretch>
            <a:fillRect/>
          </a:stretch>
        </p:blipFill>
        <p:spPr>
          <a:xfrm>
            <a:off x="994200" y="3475325"/>
            <a:ext cx="7992091" cy="1304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4"/>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District Growth/Decline Rate by Age Group (Youth)</a:t>
            </a:r>
            <a:endParaRPr/>
          </a:p>
        </p:txBody>
      </p:sp>
      <p:sp>
        <p:nvSpPr>
          <p:cNvPr id="510" name="Google Shape;510;p74"/>
          <p:cNvSpPr txBox="1"/>
          <p:nvPr/>
        </p:nvSpPr>
        <p:spPr>
          <a:xfrm>
            <a:off x="326025" y="3303050"/>
            <a:ext cx="2480400" cy="23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
                <a:solidFill>
                  <a:schemeClr val="dk1"/>
                </a:solidFill>
                <a:latin typeface="Poppins"/>
                <a:ea typeface="Poppins"/>
                <a:cs typeface="Poppins"/>
                <a:sym typeface="Poppins"/>
              </a:rPr>
              <a:t>SHOWN: TOP 18 GROWTH AND ALL DECLINING DISTRICT RATES, SPLIT BY PERIOD (SORTED BY 2000 to 2020 DESCENDING)</a:t>
            </a:r>
            <a:endParaRPr sz="100"/>
          </a:p>
        </p:txBody>
      </p:sp>
      <p:pic>
        <p:nvPicPr>
          <p:cNvPr id="511" name="Google Shape;511;p74"/>
          <p:cNvPicPr preferRelativeResize="0"/>
          <p:nvPr/>
        </p:nvPicPr>
        <p:blipFill>
          <a:blip r:embed="rId3">
            <a:alphaModFix/>
          </a:blip>
          <a:stretch>
            <a:fillRect/>
          </a:stretch>
        </p:blipFill>
        <p:spPr>
          <a:xfrm>
            <a:off x="5023150" y="2638375"/>
            <a:ext cx="3857276" cy="714529"/>
          </a:xfrm>
          <a:prstGeom prst="rect">
            <a:avLst/>
          </a:prstGeom>
          <a:noFill/>
          <a:ln>
            <a:noFill/>
          </a:ln>
        </p:spPr>
      </p:pic>
      <p:pic>
        <p:nvPicPr>
          <p:cNvPr id="512" name="Google Shape;512;p74"/>
          <p:cNvPicPr preferRelativeResize="0"/>
          <p:nvPr/>
        </p:nvPicPr>
        <p:blipFill>
          <a:blip r:embed="rId4">
            <a:alphaModFix/>
          </a:blip>
          <a:stretch>
            <a:fillRect/>
          </a:stretch>
        </p:blipFill>
        <p:spPr>
          <a:xfrm>
            <a:off x="5023150" y="998000"/>
            <a:ext cx="3857275" cy="1516298"/>
          </a:xfrm>
          <a:prstGeom prst="rect">
            <a:avLst/>
          </a:prstGeom>
          <a:noFill/>
          <a:ln>
            <a:noFill/>
          </a:ln>
        </p:spPr>
      </p:pic>
      <p:sp>
        <p:nvSpPr>
          <p:cNvPr id="513" name="Google Shape;513;p74"/>
          <p:cNvSpPr txBox="1"/>
          <p:nvPr/>
        </p:nvSpPr>
        <p:spPr>
          <a:xfrm rot="5400000">
            <a:off x="8288075" y="2858275"/>
            <a:ext cx="997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lt1"/>
                </a:solidFill>
                <a:latin typeface="Poppins"/>
                <a:ea typeface="Poppins"/>
                <a:cs typeface="Poppins"/>
                <a:sym typeface="Poppins"/>
              </a:rPr>
              <a:t>2000 to 2020</a:t>
            </a:r>
            <a:endParaRPr b="1" sz="700">
              <a:solidFill>
                <a:schemeClr val="lt1"/>
              </a:solidFill>
              <a:latin typeface="Poppins"/>
              <a:ea typeface="Poppins"/>
              <a:cs typeface="Poppins"/>
              <a:sym typeface="Poppins"/>
            </a:endParaRPr>
          </a:p>
        </p:txBody>
      </p:sp>
      <p:sp>
        <p:nvSpPr>
          <p:cNvPr id="514" name="Google Shape;514;p74"/>
          <p:cNvSpPr txBox="1"/>
          <p:nvPr/>
        </p:nvSpPr>
        <p:spPr>
          <a:xfrm rot="5400000">
            <a:off x="8288075" y="1209475"/>
            <a:ext cx="997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lt1"/>
                </a:solidFill>
                <a:latin typeface="Poppins"/>
                <a:ea typeface="Poppins"/>
                <a:cs typeface="Poppins"/>
                <a:sym typeface="Poppins"/>
              </a:rPr>
              <a:t>2000 to 2010</a:t>
            </a:r>
            <a:endParaRPr b="1" sz="700">
              <a:solidFill>
                <a:schemeClr val="lt1"/>
              </a:solidFill>
              <a:latin typeface="Poppins"/>
              <a:ea typeface="Poppins"/>
              <a:cs typeface="Poppins"/>
              <a:sym typeface="Poppins"/>
            </a:endParaRPr>
          </a:p>
        </p:txBody>
      </p:sp>
      <p:sp>
        <p:nvSpPr>
          <p:cNvPr id="515" name="Google Shape;515;p74"/>
          <p:cNvSpPr txBox="1"/>
          <p:nvPr/>
        </p:nvSpPr>
        <p:spPr>
          <a:xfrm rot="5400000">
            <a:off x="8288075" y="2003274"/>
            <a:ext cx="997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lt1"/>
                </a:solidFill>
                <a:latin typeface="Poppins"/>
                <a:ea typeface="Poppins"/>
                <a:cs typeface="Poppins"/>
                <a:sym typeface="Poppins"/>
              </a:rPr>
              <a:t>2010 to 2020</a:t>
            </a:r>
            <a:endParaRPr b="1" sz="700">
              <a:solidFill>
                <a:schemeClr val="lt1"/>
              </a:solidFill>
              <a:latin typeface="Poppins"/>
              <a:ea typeface="Poppins"/>
              <a:cs typeface="Poppins"/>
              <a:sym typeface="Poppins"/>
            </a:endParaRPr>
          </a:p>
        </p:txBody>
      </p:sp>
      <p:cxnSp>
        <p:nvCxnSpPr>
          <p:cNvPr id="516" name="Google Shape;516;p74"/>
          <p:cNvCxnSpPr/>
          <p:nvPr/>
        </p:nvCxnSpPr>
        <p:spPr>
          <a:xfrm>
            <a:off x="6214901" y="961975"/>
            <a:ext cx="0" cy="2375100"/>
          </a:xfrm>
          <a:prstGeom prst="straightConnector1">
            <a:avLst/>
          </a:prstGeom>
          <a:noFill/>
          <a:ln cap="flat" cmpd="sng" w="9525">
            <a:solidFill>
              <a:schemeClr val="lt1"/>
            </a:solidFill>
            <a:prstDash val="dashDot"/>
            <a:round/>
            <a:headEnd len="med" w="med" type="none"/>
            <a:tailEnd len="med" w="med" type="none"/>
          </a:ln>
        </p:spPr>
      </p:cxnSp>
      <p:cxnSp>
        <p:nvCxnSpPr>
          <p:cNvPr id="517" name="Google Shape;517;p74"/>
          <p:cNvCxnSpPr/>
          <p:nvPr/>
        </p:nvCxnSpPr>
        <p:spPr>
          <a:xfrm>
            <a:off x="7460485" y="961975"/>
            <a:ext cx="0" cy="2375100"/>
          </a:xfrm>
          <a:prstGeom prst="straightConnector1">
            <a:avLst/>
          </a:prstGeom>
          <a:noFill/>
          <a:ln cap="flat" cmpd="sng" w="9525">
            <a:solidFill>
              <a:schemeClr val="lt1"/>
            </a:solidFill>
            <a:prstDash val="dashDot"/>
            <a:round/>
            <a:headEnd len="med" w="med" type="none"/>
            <a:tailEnd len="med" w="med" type="none"/>
          </a:ln>
        </p:spPr>
      </p:cxnSp>
      <p:cxnSp>
        <p:nvCxnSpPr>
          <p:cNvPr id="518" name="Google Shape;518;p74"/>
          <p:cNvCxnSpPr/>
          <p:nvPr/>
        </p:nvCxnSpPr>
        <p:spPr>
          <a:xfrm>
            <a:off x="8715261" y="995947"/>
            <a:ext cx="0" cy="2375100"/>
          </a:xfrm>
          <a:prstGeom prst="straightConnector1">
            <a:avLst/>
          </a:prstGeom>
          <a:noFill/>
          <a:ln cap="flat" cmpd="sng" w="9525">
            <a:solidFill>
              <a:schemeClr val="lt1"/>
            </a:solidFill>
            <a:prstDash val="dashDot"/>
            <a:round/>
            <a:headEnd len="med" w="med" type="none"/>
            <a:tailEnd len="med" w="med" type="none"/>
          </a:ln>
        </p:spPr>
      </p:cxnSp>
      <p:pic>
        <p:nvPicPr>
          <p:cNvPr id="519" name="Google Shape;519;p74"/>
          <p:cNvPicPr preferRelativeResize="0"/>
          <p:nvPr/>
        </p:nvPicPr>
        <p:blipFill>
          <a:blip r:embed="rId5">
            <a:alphaModFix/>
          </a:blip>
          <a:stretch>
            <a:fillRect/>
          </a:stretch>
        </p:blipFill>
        <p:spPr>
          <a:xfrm>
            <a:off x="941125" y="3476975"/>
            <a:ext cx="7992091" cy="1304650"/>
          </a:xfrm>
          <a:prstGeom prst="rect">
            <a:avLst/>
          </a:prstGeom>
          <a:noFill/>
          <a:ln>
            <a:noFill/>
          </a:ln>
        </p:spPr>
      </p:pic>
      <p:pic>
        <p:nvPicPr>
          <p:cNvPr id="520" name="Google Shape;520;p74"/>
          <p:cNvPicPr preferRelativeResize="0"/>
          <p:nvPr/>
        </p:nvPicPr>
        <p:blipFill>
          <a:blip r:embed="rId6">
            <a:alphaModFix/>
          </a:blip>
          <a:stretch>
            <a:fillRect/>
          </a:stretch>
        </p:blipFill>
        <p:spPr>
          <a:xfrm>
            <a:off x="225425" y="846399"/>
            <a:ext cx="4508099" cy="2606274"/>
          </a:xfrm>
          <a:prstGeom prst="rect">
            <a:avLst/>
          </a:prstGeom>
          <a:noFill/>
          <a:ln>
            <a:noFill/>
          </a:ln>
        </p:spPr>
      </p:pic>
      <p:sp>
        <p:nvSpPr>
          <p:cNvPr id="521" name="Google Shape;521;p74"/>
          <p:cNvSpPr/>
          <p:nvPr/>
        </p:nvSpPr>
        <p:spPr>
          <a:xfrm>
            <a:off x="2162050" y="3656475"/>
            <a:ext cx="67500" cy="6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Medium"/>
              <a:ea typeface="Poppins Medium"/>
              <a:cs typeface="Poppins Medium"/>
              <a:sym typeface="Poppins Medium"/>
            </a:endParaRPr>
          </a:p>
        </p:txBody>
      </p:sp>
      <p:sp>
        <p:nvSpPr>
          <p:cNvPr id="522" name="Google Shape;522;p74"/>
          <p:cNvSpPr/>
          <p:nvPr/>
        </p:nvSpPr>
        <p:spPr>
          <a:xfrm>
            <a:off x="3471675" y="3656475"/>
            <a:ext cx="67500" cy="6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Medium"/>
              <a:ea typeface="Poppins Medium"/>
              <a:cs typeface="Poppins Medium"/>
              <a:sym typeface="Poppins Medium"/>
            </a:endParaRPr>
          </a:p>
        </p:txBody>
      </p:sp>
      <p:sp>
        <p:nvSpPr>
          <p:cNvPr id="523" name="Google Shape;523;p74"/>
          <p:cNvSpPr/>
          <p:nvPr/>
        </p:nvSpPr>
        <p:spPr>
          <a:xfrm>
            <a:off x="6181150" y="3656475"/>
            <a:ext cx="67500" cy="89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Medium"/>
              <a:ea typeface="Poppins Medium"/>
              <a:cs typeface="Poppins Medium"/>
              <a:sym typeface="Poppins Medium"/>
            </a:endParaRPr>
          </a:p>
        </p:txBody>
      </p:sp>
      <p:sp>
        <p:nvSpPr>
          <p:cNvPr id="524" name="Google Shape;524;p74"/>
          <p:cNvSpPr txBox="1"/>
          <p:nvPr/>
        </p:nvSpPr>
        <p:spPr>
          <a:xfrm>
            <a:off x="326025" y="3245975"/>
            <a:ext cx="2480400" cy="23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
                <a:solidFill>
                  <a:schemeClr val="dk1"/>
                </a:solidFill>
                <a:latin typeface="Poppins"/>
                <a:ea typeface="Poppins"/>
                <a:cs typeface="Poppins"/>
                <a:sym typeface="Poppins"/>
              </a:rPr>
              <a:t>SHOWN: TOP 13 GROWTH AND BOTTOM 13  DECLINE RATES,  SPLIT BY PERIOD (SORTED BY 2000 to 2020 DESCENDING)</a:t>
            </a:r>
            <a:endParaRPr sz="1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5"/>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Under 18 Population Shifts by County</a:t>
            </a:r>
            <a:endParaRPr/>
          </a:p>
        </p:txBody>
      </p:sp>
      <p:pic>
        <p:nvPicPr>
          <p:cNvPr id="530" name="Google Shape;530;p75"/>
          <p:cNvPicPr preferRelativeResize="0"/>
          <p:nvPr/>
        </p:nvPicPr>
        <p:blipFill>
          <a:blip r:embed="rId3">
            <a:alphaModFix/>
          </a:blip>
          <a:stretch>
            <a:fillRect/>
          </a:stretch>
        </p:blipFill>
        <p:spPr>
          <a:xfrm>
            <a:off x="-1" y="932325"/>
            <a:ext cx="6220350" cy="3616325"/>
          </a:xfrm>
          <a:prstGeom prst="rect">
            <a:avLst/>
          </a:prstGeom>
          <a:noFill/>
          <a:ln>
            <a:noFill/>
          </a:ln>
        </p:spPr>
      </p:pic>
      <p:sp>
        <p:nvSpPr>
          <p:cNvPr id="531" name="Google Shape;531;p75"/>
          <p:cNvSpPr txBox="1"/>
          <p:nvPr/>
        </p:nvSpPr>
        <p:spPr>
          <a:xfrm>
            <a:off x="6556775" y="1378338"/>
            <a:ext cx="24192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Poppins Medium"/>
                <a:ea typeface="Poppins Medium"/>
                <a:cs typeface="Poppins Medium"/>
                <a:sym typeface="Poppins Medium"/>
              </a:rPr>
              <a:t>Most </a:t>
            </a:r>
            <a:r>
              <a:rPr lang="en" sz="1100">
                <a:solidFill>
                  <a:schemeClr val="dk1"/>
                </a:solidFill>
                <a:latin typeface="Poppins Medium"/>
                <a:ea typeface="Poppins Medium"/>
                <a:cs typeface="Poppins Medium"/>
                <a:sym typeface="Poppins Medium"/>
              </a:rPr>
              <a:t>counties have had a small decrease in percentage of under 18 from 2000 to 2020</a:t>
            </a:r>
            <a:endParaRPr sz="11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lang="en" sz="1100">
                <a:solidFill>
                  <a:schemeClr val="dk1"/>
                </a:solidFill>
                <a:latin typeface="Poppins Medium"/>
                <a:ea typeface="Poppins Medium"/>
                <a:cs typeface="Poppins Medium"/>
                <a:sym typeface="Poppins Medium"/>
              </a:rPr>
              <a:t>About a fifth saw little to no change</a:t>
            </a:r>
            <a:endParaRPr sz="11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lang="en" sz="1100">
                <a:solidFill>
                  <a:schemeClr val="dk1"/>
                </a:solidFill>
                <a:latin typeface="Poppins Medium"/>
                <a:ea typeface="Poppins Medium"/>
                <a:cs typeface="Poppins Medium"/>
                <a:sym typeface="Poppins Medium"/>
              </a:rPr>
              <a:t>80 counties had a large decrease </a:t>
            </a:r>
            <a:endParaRPr sz="11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lang="en" sz="1100">
                <a:solidFill>
                  <a:schemeClr val="dk1"/>
                </a:solidFill>
                <a:latin typeface="Poppins Medium"/>
                <a:ea typeface="Poppins Medium"/>
                <a:cs typeface="Poppins Medium"/>
                <a:sym typeface="Poppins Medium"/>
              </a:rPr>
              <a:t>Only 2 counties had an increase of more than 10% population of under 18</a:t>
            </a:r>
            <a:endParaRPr sz="11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1100">
              <a:solidFill>
                <a:schemeClr val="dk1"/>
              </a:solidFill>
              <a:latin typeface="Poppins Medium"/>
              <a:ea typeface="Poppins Medium"/>
              <a:cs typeface="Poppins Medium"/>
              <a:sym typeface="Poppi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1"/>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Technologies</a:t>
            </a:r>
            <a:endParaRPr/>
          </a:p>
        </p:txBody>
      </p:sp>
      <p:sp>
        <p:nvSpPr>
          <p:cNvPr id="151" name="Google Shape;151;p31"/>
          <p:cNvSpPr txBox="1"/>
          <p:nvPr/>
        </p:nvSpPr>
        <p:spPr>
          <a:xfrm>
            <a:off x="225425" y="1197700"/>
            <a:ext cx="83202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Python</a:t>
            </a:r>
            <a:endParaRPr sz="1800">
              <a:solidFill>
                <a:schemeClr val="dk1"/>
              </a:solidFill>
              <a:latin typeface="Poppins Medium"/>
              <a:ea typeface="Poppins Medium"/>
              <a:cs typeface="Poppins Medium"/>
              <a:sym typeface="Poppins Medium"/>
            </a:endParaRPr>
          </a:p>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Apache Spark</a:t>
            </a:r>
            <a:endParaRPr sz="1800">
              <a:solidFill>
                <a:schemeClr val="dk1"/>
              </a:solidFill>
              <a:latin typeface="Poppins Medium"/>
              <a:ea typeface="Poppins Medium"/>
              <a:cs typeface="Poppins Medium"/>
              <a:sym typeface="Poppins Medium"/>
            </a:endParaRPr>
          </a:p>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Apache Hadoop</a:t>
            </a:r>
            <a:endParaRPr sz="1800">
              <a:solidFill>
                <a:schemeClr val="dk1"/>
              </a:solidFill>
              <a:latin typeface="Poppins Medium"/>
              <a:ea typeface="Poppins Medium"/>
              <a:cs typeface="Poppins Medium"/>
              <a:sym typeface="Poppins Medium"/>
            </a:endParaRPr>
          </a:p>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Power BI</a:t>
            </a:r>
            <a:endParaRPr sz="1800">
              <a:solidFill>
                <a:schemeClr val="dk1"/>
              </a:solidFill>
              <a:latin typeface="Poppins Medium"/>
              <a:ea typeface="Poppins Medium"/>
              <a:cs typeface="Poppins Medium"/>
              <a:sym typeface="Poppins Medium"/>
            </a:endParaRPr>
          </a:p>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Google Drive</a:t>
            </a:r>
            <a:endParaRPr sz="1800">
              <a:solidFill>
                <a:schemeClr val="dk1"/>
              </a:solidFill>
              <a:latin typeface="Poppins Medium"/>
              <a:ea typeface="Poppins Medium"/>
              <a:cs typeface="Poppins Medium"/>
              <a:sym typeface="Poppins Medium"/>
            </a:endParaRPr>
          </a:p>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Git</a:t>
            </a:r>
            <a:endParaRPr sz="1800">
              <a:solidFill>
                <a:schemeClr val="accent2"/>
              </a:solidFill>
              <a:latin typeface="Poppins Medium"/>
              <a:ea typeface="Poppins Medium"/>
              <a:cs typeface="Poppins Medium"/>
              <a:sym typeface="Poppins Medium"/>
            </a:endParaRPr>
          </a:p>
        </p:txBody>
      </p:sp>
      <p:pic>
        <p:nvPicPr>
          <p:cNvPr id="152" name="Google Shape;152;p31"/>
          <p:cNvPicPr preferRelativeResize="0"/>
          <p:nvPr/>
        </p:nvPicPr>
        <p:blipFill>
          <a:blip r:embed="rId3">
            <a:alphaModFix/>
          </a:blip>
          <a:stretch>
            <a:fillRect/>
          </a:stretch>
        </p:blipFill>
        <p:spPr>
          <a:xfrm>
            <a:off x="3367514" y="1197703"/>
            <a:ext cx="1204476" cy="1321922"/>
          </a:xfrm>
          <a:prstGeom prst="rect">
            <a:avLst/>
          </a:prstGeom>
          <a:noFill/>
          <a:ln>
            <a:noFill/>
          </a:ln>
        </p:spPr>
      </p:pic>
      <p:pic>
        <p:nvPicPr>
          <p:cNvPr id="153" name="Google Shape;153;p31"/>
          <p:cNvPicPr preferRelativeResize="0"/>
          <p:nvPr/>
        </p:nvPicPr>
        <p:blipFill>
          <a:blip r:embed="rId4">
            <a:alphaModFix/>
          </a:blip>
          <a:stretch>
            <a:fillRect/>
          </a:stretch>
        </p:blipFill>
        <p:spPr>
          <a:xfrm>
            <a:off x="4973077" y="1222711"/>
            <a:ext cx="2448200" cy="1271924"/>
          </a:xfrm>
          <a:prstGeom prst="rect">
            <a:avLst/>
          </a:prstGeom>
          <a:noFill/>
          <a:ln>
            <a:noFill/>
          </a:ln>
        </p:spPr>
      </p:pic>
      <p:pic>
        <p:nvPicPr>
          <p:cNvPr id="154" name="Google Shape;154;p31"/>
          <p:cNvPicPr preferRelativeResize="0"/>
          <p:nvPr/>
        </p:nvPicPr>
        <p:blipFill>
          <a:blip r:embed="rId5">
            <a:alphaModFix/>
          </a:blip>
          <a:stretch>
            <a:fillRect/>
          </a:stretch>
        </p:blipFill>
        <p:spPr>
          <a:xfrm>
            <a:off x="5334550" y="2699401"/>
            <a:ext cx="3025551" cy="907074"/>
          </a:xfrm>
          <a:prstGeom prst="rect">
            <a:avLst/>
          </a:prstGeom>
          <a:noFill/>
          <a:ln>
            <a:noFill/>
          </a:ln>
        </p:spPr>
      </p:pic>
      <p:pic>
        <p:nvPicPr>
          <p:cNvPr id="155" name="Google Shape;155;p31"/>
          <p:cNvPicPr preferRelativeResize="0"/>
          <p:nvPr/>
        </p:nvPicPr>
        <p:blipFill>
          <a:blip r:embed="rId6">
            <a:alphaModFix/>
          </a:blip>
          <a:stretch>
            <a:fillRect/>
          </a:stretch>
        </p:blipFill>
        <p:spPr>
          <a:xfrm>
            <a:off x="4973075" y="3811248"/>
            <a:ext cx="561226" cy="502250"/>
          </a:xfrm>
          <a:prstGeom prst="rect">
            <a:avLst/>
          </a:prstGeom>
          <a:noFill/>
          <a:ln>
            <a:noFill/>
          </a:ln>
        </p:spPr>
      </p:pic>
      <p:pic>
        <p:nvPicPr>
          <p:cNvPr id="156" name="Google Shape;156;p31"/>
          <p:cNvPicPr preferRelativeResize="0"/>
          <p:nvPr/>
        </p:nvPicPr>
        <p:blipFill>
          <a:blip r:embed="rId7">
            <a:alphaModFix/>
          </a:blip>
          <a:stretch>
            <a:fillRect/>
          </a:stretch>
        </p:blipFill>
        <p:spPr>
          <a:xfrm>
            <a:off x="6245575" y="3781550"/>
            <a:ext cx="921574" cy="921574"/>
          </a:xfrm>
          <a:prstGeom prst="rect">
            <a:avLst/>
          </a:prstGeom>
          <a:noFill/>
          <a:ln>
            <a:noFill/>
          </a:ln>
        </p:spPr>
      </p:pic>
      <p:pic>
        <p:nvPicPr>
          <p:cNvPr id="157" name="Google Shape;157;p31"/>
          <p:cNvPicPr preferRelativeResize="0"/>
          <p:nvPr/>
        </p:nvPicPr>
        <p:blipFill>
          <a:blip r:embed="rId8">
            <a:alphaModFix/>
          </a:blip>
          <a:stretch>
            <a:fillRect/>
          </a:stretch>
        </p:blipFill>
        <p:spPr>
          <a:xfrm>
            <a:off x="3674225" y="2699400"/>
            <a:ext cx="1082151" cy="10821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6"/>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Under 18 Population Shifts by County</a:t>
            </a:r>
            <a:endParaRPr/>
          </a:p>
        </p:txBody>
      </p:sp>
      <p:pic>
        <p:nvPicPr>
          <p:cNvPr id="537" name="Google Shape;537;p76"/>
          <p:cNvPicPr preferRelativeResize="0"/>
          <p:nvPr/>
        </p:nvPicPr>
        <p:blipFill>
          <a:blip r:embed="rId3">
            <a:alphaModFix/>
          </a:blip>
          <a:stretch>
            <a:fillRect/>
          </a:stretch>
        </p:blipFill>
        <p:spPr>
          <a:xfrm>
            <a:off x="152400" y="1284761"/>
            <a:ext cx="8839198" cy="312966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7"/>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Proportion of adults vs youth by city</a:t>
            </a:r>
            <a:endParaRPr/>
          </a:p>
        </p:txBody>
      </p:sp>
      <p:pic>
        <p:nvPicPr>
          <p:cNvPr id="543" name="Google Shape;543;p77"/>
          <p:cNvPicPr preferRelativeResize="0"/>
          <p:nvPr/>
        </p:nvPicPr>
        <p:blipFill>
          <a:blip r:embed="rId3">
            <a:alphaModFix/>
          </a:blip>
          <a:stretch>
            <a:fillRect/>
          </a:stretch>
        </p:blipFill>
        <p:spPr>
          <a:xfrm>
            <a:off x="207550" y="803200"/>
            <a:ext cx="6442901" cy="3766549"/>
          </a:xfrm>
          <a:prstGeom prst="rect">
            <a:avLst/>
          </a:prstGeom>
          <a:noFill/>
          <a:ln>
            <a:noFill/>
          </a:ln>
        </p:spPr>
      </p:pic>
      <p:sp>
        <p:nvSpPr>
          <p:cNvPr id="544" name="Google Shape;544;p77"/>
          <p:cNvSpPr txBox="1"/>
          <p:nvPr/>
        </p:nvSpPr>
        <p:spPr>
          <a:xfrm>
            <a:off x="6844175" y="1161425"/>
            <a:ext cx="1998000" cy="35535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sz="1100">
                <a:solidFill>
                  <a:schemeClr val="dk1"/>
                </a:solidFill>
              </a:rPr>
              <a:t>Densely populated urban cities have maintained an adult population proportion of 70% or higher over the past three decades.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Economic opportunities may attract working-age adults, while younger populations are in suburban or rural areas.</a:t>
            </a:r>
            <a:endParaRPr sz="1000">
              <a:solidFill>
                <a:schemeClr val="dk1"/>
              </a:solidFill>
              <a:latin typeface="Poppins Medium"/>
              <a:ea typeface="Poppins Medium"/>
              <a:cs typeface="Poppins Medium"/>
              <a:sym typeface="Poppins Medium"/>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8"/>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Proportion of adults vs youth by city</a:t>
            </a:r>
            <a:endParaRPr/>
          </a:p>
        </p:txBody>
      </p:sp>
      <p:sp>
        <p:nvSpPr>
          <p:cNvPr id="550" name="Google Shape;550;p78"/>
          <p:cNvSpPr txBox="1"/>
          <p:nvPr/>
        </p:nvSpPr>
        <p:spPr>
          <a:xfrm>
            <a:off x="6844175" y="1161425"/>
            <a:ext cx="1998000" cy="35535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Char char="●"/>
            </a:pPr>
            <a:r>
              <a:rPr lang="en" sz="1000">
                <a:solidFill>
                  <a:schemeClr val="dk1"/>
                </a:solidFill>
              </a:rPr>
              <a:t>Every city shows a steady increase in adult population percentage from 2000 to 2020, indicating a widespread demographic shift.</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The upward trend across all cities suggests factors such as aging-in-place, declining birth rates, job opportunities or migration patterns.</a:t>
            </a:r>
            <a:endParaRPr sz="1000">
              <a:solidFill>
                <a:schemeClr val="dk1"/>
              </a:solidFill>
              <a:latin typeface="Poppins Medium"/>
              <a:ea typeface="Poppins Medium"/>
              <a:cs typeface="Poppins Medium"/>
              <a:sym typeface="Poppins Medium"/>
            </a:endParaRPr>
          </a:p>
        </p:txBody>
      </p:sp>
      <p:pic>
        <p:nvPicPr>
          <p:cNvPr id="551" name="Google Shape;551;p78"/>
          <p:cNvPicPr preferRelativeResize="0"/>
          <p:nvPr/>
        </p:nvPicPr>
        <p:blipFill>
          <a:blip r:embed="rId3">
            <a:alphaModFix/>
          </a:blip>
          <a:stretch>
            <a:fillRect/>
          </a:stretch>
        </p:blipFill>
        <p:spPr>
          <a:xfrm>
            <a:off x="345825" y="920725"/>
            <a:ext cx="6166351" cy="37063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9"/>
          <p:cNvSpPr txBox="1"/>
          <p:nvPr>
            <p:ph type="title"/>
          </p:nvPr>
        </p:nvSpPr>
        <p:spPr>
          <a:xfrm>
            <a:off x="526235" y="2004854"/>
            <a:ext cx="6039000" cy="748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Clr>
                <a:schemeClr val="lt1"/>
              </a:buClr>
              <a:buSzPts val="5400"/>
              <a:buFont typeface="Calibri"/>
              <a:buNone/>
            </a:pPr>
            <a:r>
              <a:rPr lang="en"/>
              <a:t>Data Analysis</a:t>
            </a:r>
            <a:endParaRPr/>
          </a:p>
        </p:txBody>
      </p:sp>
      <p:sp>
        <p:nvSpPr>
          <p:cNvPr id="557" name="Google Shape;557;p79"/>
          <p:cNvSpPr txBox="1"/>
          <p:nvPr>
            <p:ph idx="1" type="body"/>
          </p:nvPr>
        </p:nvSpPr>
        <p:spPr>
          <a:xfrm>
            <a:off x="548423" y="3833875"/>
            <a:ext cx="3551700" cy="2607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1"/>
              </a:buClr>
              <a:buSzPts val="1800"/>
              <a:buNone/>
            </a:pPr>
            <a:r>
              <a:rPr lang="en"/>
              <a:t>Regional Comparison</a:t>
            </a:r>
            <a:endParaRPr/>
          </a:p>
        </p:txBody>
      </p:sp>
      <p:sp>
        <p:nvSpPr>
          <p:cNvPr id="558" name="Google Shape;558;p79"/>
          <p:cNvSpPr txBox="1"/>
          <p:nvPr>
            <p:ph idx="2" type="body"/>
          </p:nvPr>
        </p:nvSpPr>
        <p:spPr>
          <a:xfrm>
            <a:off x="548425" y="4499604"/>
            <a:ext cx="3494400" cy="30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t/>
            </a:r>
            <a:endParaRPr sz="12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80"/>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Total Population Growth by Region</a:t>
            </a:r>
            <a:endParaRPr/>
          </a:p>
        </p:txBody>
      </p:sp>
      <p:sp>
        <p:nvSpPr>
          <p:cNvPr id="564" name="Google Shape;564;p80"/>
          <p:cNvSpPr txBox="1"/>
          <p:nvPr/>
        </p:nvSpPr>
        <p:spPr>
          <a:xfrm>
            <a:off x="243525" y="1017975"/>
            <a:ext cx="4328400" cy="3526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The regions strictly increased</a:t>
            </a:r>
            <a:endParaRPr sz="1800">
              <a:solidFill>
                <a:schemeClr val="dk1"/>
              </a:solidFill>
              <a:latin typeface="Poppins Medium"/>
              <a:ea typeface="Poppins Medium"/>
              <a:cs typeface="Poppins Medium"/>
              <a:sym typeface="Poppins Medium"/>
            </a:endParaRPr>
          </a:p>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South had the most states, population, and change</a:t>
            </a:r>
            <a:endParaRPr sz="1800">
              <a:solidFill>
                <a:schemeClr val="dk1"/>
              </a:solidFill>
              <a:latin typeface="Poppins Medium"/>
              <a:ea typeface="Poppins Medium"/>
              <a:cs typeface="Poppins Medium"/>
              <a:sym typeface="Poppins Medium"/>
            </a:endParaRPr>
          </a:p>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West had the second most growth</a:t>
            </a:r>
            <a:endParaRPr sz="1800">
              <a:solidFill>
                <a:schemeClr val="dk1"/>
              </a:solidFill>
              <a:latin typeface="Poppins Medium"/>
              <a:ea typeface="Poppins Medium"/>
              <a:cs typeface="Poppins Medium"/>
              <a:sym typeface="Poppins Medium"/>
            </a:endParaRPr>
          </a:p>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Midwest and Northeast both grew much slower</a:t>
            </a:r>
            <a:endParaRPr sz="1800">
              <a:solidFill>
                <a:schemeClr val="dk1"/>
              </a:solidFill>
              <a:latin typeface="Poppins Medium"/>
              <a:ea typeface="Poppins Medium"/>
              <a:cs typeface="Poppins Medium"/>
              <a:sym typeface="Poppins Medium"/>
            </a:endParaRPr>
          </a:p>
        </p:txBody>
      </p:sp>
      <p:pic>
        <p:nvPicPr>
          <p:cNvPr id="565" name="Google Shape;565;p80"/>
          <p:cNvPicPr preferRelativeResize="0"/>
          <p:nvPr/>
        </p:nvPicPr>
        <p:blipFill>
          <a:blip r:embed="rId3">
            <a:alphaModFix/>
          </a:blip>
          <a:stretch>
            <a:fillRect/>
          </a:stretch>
        </p:blipFill>
        <p:spPr>
          <a:xfrm>
            <a:off x="4572000" y="1117725"/>
            <a:ext cx="4361224" cy="343027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1"/>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Total Population Growth by Region</a:t>
            </a:r>
            <a:endParaRPr/>
          </a:p>
        </p:txBody>
      </p:sp>
      <p:pic>
        <p:nvPicPr>
          <p:cNvPr id="571" name="Google Shape;571;p81"/>
          <p:cNvPicPr preferRelativeResize="0"/>
          <p:nvPr/>
        </p:nvPicPr>
        <p:blipFill>
          <a:blip r:embed="rId3">
            <a:alphaModFix/>
          </a:blip>
          <a:stretch>
            <a:fillRect/>
          </a:stretch>
        </p:blipFill>
        <p:spPr>
          <a:xfrm>
            <a:off x="1410075" y="814175"/>
            <a:ext cx="6696050" cy="42459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82"/>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Total Population Growth by Region</a:t>
            </a:r>
            <a:endParaRPr/>
          </a:p>
        </p:txBody>
      </p:sp>
      <p:pic>
        <p:nvPicPr>
          <p:cNvPr id="577" name="Google Shape;577;p82"/>
          <p:cNvPicPr preferRelativeResize="0"/>
          <p:nvPr/>
        </p:nvPicPr>
        <p:blipFill>
          <a:blip r:embed="rId3">
            <a:alphaModFix/>
          </a:blip>
          <a:stretch>
            <a:fillRect/>
          </a:stretch>
        </p:blipFill>
        <p:spPr>
          <a:xfrm>
            <a:off x="1397625" y="815450"/>
            <a:ext cx="6695876" cy="42431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3"/>
          <p:cNvSpPr txBox="1"/>
          <p:nvPr>
            <p:ph type="title"/>
          </p:nvPr>
        </p:nvSpPr>
        <p:spPr>
          <a:xfrm>
            <a:off x="218101" y="235448"/>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lt1"/>
              </a:buClr>
              <a:buSzPts val="2500"/>
              <a:buFont typeface="Calibri"/>
              <a:buNone/>
            </a:pPr>
            <a:r>
              <a:rPr lang="en"/>
              <a:t>Regional Growth Predictions (2020-2030)</a:t>
            </a:r>
            <a:endParaRPr/>
          </a:p>
        </p:txBody>
      </p:sp>
      <p:sp>
        <p:nvSpPr>
          <p:cNvPr id="583" name="Google Shape;583;p83"/>
          <p:cNvSpPr txBox="1"/>
          <p:nvPr/>
        </p:nvSpPr>
        <p:spPr>
          <a:xfrm>
            <a:off x="6385800" y="1851200"/>
            <a:ext cx="2540100" cy="314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solidFill>
                <a:srgbClr val="252423"/>
              </a:solidFill>
              <a:highlight>
                <a:srgbClr val="FFFFFF"/>
              </a:highlight>
              <a:latin typeface="Poppins"/>
              <a:ea typeface="Poppins"/>
              <a:cs typeface="Poppins"/>
              <a:sym typeface="Poppins"/>
            </a:endParaRPr>
          </a:p>
          <a:p>
            <a:pPr indent="-304800" lvl="0" marL="457200" rtl="0" algn="l">
              <a:lnSpc>
                <a:spcPct val="200000"/>
              </a:lnSpc>
              <a:spcBef>
                <a:spcPts val="0"/>
              </a:spcBef>
              <a:spcAft>
                <a:spcPts val="0"/>
              </a:spcAft>
              <a:buClr>
                <a:srgbClr val="252423"/>
              </a:buClr>
              <a:buSzPts val="1200"/>
              <a:buFont typeface="Poppins"/>
              <a:buChar char="●"/>
            </a:pPr>
            <a:r>
              <a:rPr b="1" lang="en" sz="1200">
                <a:solidFill>
                  <a:srgbClr val="252423"/>
                </a:solidFill>
                <a:highlight>
                  <a:srgbClr val="FFFFFF"/>
                </a:highlight>
                <a:latin typeface="Poppins"/>
                <a:ea typeface="Poppins"/>
                <a:cs typeface="Poppins"/>
                <a:sym typeface="Poppins"/>
              </a:rPr>
              <a:t>+12.69%</a:t>
            </a:r>
            <a:r>
              <a:rPr b="1" lang="en" sz="1200">
                <a:solidFill>
                  <a:srgbClr val="252423"/>
                </a:solidFill>
                <a:highlight>
                  <a:srgbClr val="FFFFFF"/>
                </a:highlight>
                <a:latin typeface="Poppins"/>
                <a:ea typeface="Poppins"/>
                <a:cs typeface="Poppins"/>
                <a:sym typeface="Poppins"/>
              </a:rPr>
              <a:t> South</a:t>
            </a:r>
            <a:endParaRPr b="1" sz="1200">
              <a:solidFill>
                <a:srgbClr val="252423"/>
              </a:solidFill>
              <a:highlight>
                <a:srgbClr val="FFFFFF"/>
              </a:highlight>
              <a:latin typeface="Poppins"/>
              <a:ea typeface="Poppins"/>
              <a:cs typeface="Poppins"/>
              <a:sym typeface="Poppins"/>
            </a:endParaRPr>
          </a:p>
          <a:p>
            <a:pPr indent="-304800" lvl="0" marL="457200" rtl="0" algn="l">
              <a:lnSpc>
                <a:spcPct val="150000"/>
              </a:lnSpc>
              <a:spcBef>
                <a:spcPts val="0"/>
              </a:spcBef>
              <a:spcAft>
                <a:spcPts val="0"/>
              </a:spcAft>
              <a:buClr>
                <a:srgbClr val="252423"/>
              </a:buClr>
              <a:buSzPts val="1200"/>
              <a:buFont typeface="Poppins"/>
              <a:buChar char="●"/>
            </a:pPr>
            <a:r>
              <a:rPr b="1" lang="en" sz="1200">
                <a:solidFill>
                  <a:srgbClr val="252423"/>
                </a:solidFill>
                <a:highlight>
                  <a:srgbClr val="FFFFFF"/>
                </a:highlight>
                <a:latin typeface="Poppins"/>
                <a:ea typeface="Poppins"/>
                <a:cs typeface="Poppins"/>
                <a:sym typeface="Poppins"/>
              </a:rPr>
              <a:t>+</a:t>
            </a:r>
            <a:r>
              <a:rPr b="1" lang="en" sz="1200">
                <a:solidFill>
                  <a:srgbClr val="252423"/>
                </a:solidFill>
                <a:highlight>
                  <a:srgbClr val="FFFFFF"/>
                </a:highlight>
                <a:latin typeface="Poppins"/>
                <a:ea typeface="Poppins"/>
                <a:cs typeface="Poppins"/>
                <a:sym typeface="Poppins"/>
              </a:rPr>
              <a:t>11.39% West</a:t>
            </a:r>
            <a:endParaRPr b="1" sz="1200">
              <a:solidFill>
                <a:srgbClr val="252423"/>
              </a:solidFill>
              <a:highlight>
                <a:srgbClr val="FFFFFF"/>
              </a:highlight>
              <a:latin typeface="Poppins"/>
              <a:ea typeface="Poppins"/>
              <a:cs typeface="Poppins"/>
              <a:sym typeface="Poppins"/>
            </a:endParaRPr>
          </a:p>
          <a:p>
            <a:pPr indent="-304800" lvl="0" marL="457200" rtl="0" algn="l">
              <a:lnSpc>
                <a:spcPct val="200000"/>
              </a:lnSpc>
              <a:spcBef>
                <a:spcPts val="0"/>
              </a:spcBef>
              <a:spcAft>
                <a:spcPts val="0"/>
              </a:spcAft>
              <a:buClr>
                <a:srgbClr val="252423"/>
              </a:buClr>
              <a:buSzPts val="1200"/>
              <a:buFont typeface="Poppins"/>
              <a:buChar char="●"/>
            </a:pPr>
            <a:r>
              <a:rPr b="1" lang="en" sz="1200">
                <a:solidFill>
                  <a:srgbClr val="252423"/>
                </a:solidFill>
                <a:highlight>
                  <a:srgbClr val="FFFFFF"/>
                </a:highlight>
                <a:latin typeface="Poppins"/>
                <a:ea typeface="Poppins"/>
                <a:cs typeface="Poppins"/>
                <a:sym typeface="Poppins"/>
              </a:rPr>
              <a:t>+3.44% Northeast</a:t>
            </a:r>
            <a:endParaRPr b="1" sz="1200">
              <a:solidFill>
                <a:srgbClr val="252423"/>
              </a:solidFill>
              <a:highlight>
                <a:srgbClr val="FFFFFF"/>
              </a:highlight>
              <a:latin typeface="Poppins"/>
              <a:ea typeface="Poppins"/>
              <a:cs typeface="Poppins"/>
              <a:sym typeface="Poppins"/>
            </a:endParaRPr>
          </a:p>
          <a:p>
            <a:pPr indent="-304800" lvl="0" marL="457200" rtl="0" algn="l">
              <a:lnSpc>
                <a:spcPct val="200000"/>
              </a:lnSpc>
              <a:spcBef>
                <a:spcPts val="0"/>
              </a:spcBef>
              <a:spcAft>
                <a:spcPts val="0"/>
              </a:spcAft>
              <a:buClr>
                <a:srgbClr val="252423"/>
              </a:buClr>
              <a:buSzPts val="1200"/>
              <a:buFont typeface="Poppins"/>
              <a:buChar char="●"/>
            </a:pPr>
            <a:r>
              <a:rPr b="1" lang="en" sz="1200">
                <a:solidFill>
                  <a:srgbClr val="252423"/>
                </a:solidFill>
                <a:highlight>
                  <a:srgbClr val="FFFFFF"/>
                </a:highlight>
                <a:latin typeface="Poppins"/>
                <a:ea typeface="Poppins"/>
                <a:cs typeface="Poppins"/>
                <a:sym typeface="Poppins"/>
              </a:rPr>
              <a:t>+2.89% for Midwest</a:t>
            </a:r>
            <a:endParaRPr b="1" sz="1200">
              <a:solidFill>
                <a:srgbClr val="252423"/>
              </a:solidFill>
              <a:highlight>
                <a:srgbClr val="FFFFFF"/>
              </a:highlight>
              <a:latin typeface="Poppins"/>
              <a:ea typeface="Poppins"/>
              <a:cs typeface="Poppins"/>
              <a:sym typeface="Poppins"/>
            </a:endParaRPr>
          </a:p>
          <a:p>
            <a:pPr indent="0" lvl="0" marL="457200" rtl="0" algn="l">
              <a:lnSpc>
                <a:spcPct val="200000"/>
              </a:lnSpc>
              <a:spcBef>
                <a:spcPts val="0"/>
              </a:spcBef>
              <a:spcAft>
                <a:spcPts val="0"/>
              </a:spcAft>
              <a:buNone/>
            </a:pPr>
            <a:r>
              <a:t/>
            </a:r>
            <a:endParaRPr sz="1200">
              <a:solidFill>
                <a:srgbClr val="252423"/>
              </a:solidFill>
              <a:highlight>
                <a:srgbClr val="FFFFFF"/>
              </a:highlight>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Medium"/>
              <a:ea typeface="Poppins Medium"/>
              <a:cs typeface="Poppins Medium"/>
              <a:sym typeface="Poppins Medium"/>
            </a:endParaRPr>
          </a:p>
        </p:txBody>
      </p:sp>
      <p:pic>
        <p:nvPicPr>
          <p:cNvPr id="584" name="Google Shape;584;p83"/>
          <p:cNvPicPr preferRelativeResize="0"/>
          <p:nvPr/>
        </p:nvPicPr>
        <p:blipFill>
          <a:blip r:embed="rId3">
            <a:alphaModFix/>
          </a:blip>
          <a:stretch>
            <a:fillRect/>
          </a:stretch>
        </p:blipFill>
        <p:spPr>
          <a:xfrm>
            <a:off x="263450" y="866275"/>
            <a:ext cx="5728549" cy="38154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4"/>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
              <a:t>Racial Composition Trends by Region</a:t>
            </a:r>
            <a:endParaRPr/>
          </a:p>
        </p:txBody>
      </p:sp>
      <p:sp>
        <p:nvSpPr>
          <p:cNvPr id="590" name="Google Shape;590;p84"/>
          <p:cNvSpPr txBox="1"/>
          <p:nvPr/>
        </p:nvSpPr>
        <p:spPr>
          <a:xfrm>
            <a:off x="4876000" y="1185050"/>
            <a:ext cx="4312500" cy="31086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Asians, Other, and Two or More Races populations experienced the greatest increases in population share over the years.</a:t>
            </a:r>
            <a:endParaRPr sz="1200">
              <a:solidFill>
                <a:schemeClr val="dk1"/>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White population share experienced decreases overall year over year, with 2010-2020 experiencing the greatest drop in white population share, while still </a:t>
            </a:r>
            <a:r>
              <a:rPr lang="en" sz="1200">
                <a:solidFill>
                  <a:schemeClr val="dk1"/>
                </a:solidFill>
                <a:latin typeface="Poppins Medium"/>
                <a:ea typeface="Poppins Medium"/>
                <a:cs typeface="Poppins Medium"/>
                <a:sym typeface="Poppins Medium"/>
              </a:rPr>
              <a:t>maintaining</a:t>
            </a:r>
            <a:r>
              <a:rPr lang="en" sz="1200">
                <a:solidFill>
                  <a:schemeClr val="dk1"/>
                </a:solidFill>
                <a:latin typeface="Poppins Medium"/>
                <a:ea typeface="Poppins Medium"/>
                <a:cs typeface="Poppins Medium"/>
                <a:sym typeface="Poppins Medium"/>
              </a:rPr>
              <a:t> the largest share.</a:t>
            </a:r>
            <a:endParaRPr sz="1200">
              <a:solidFill>
                <a:schemeClr val="dk1"/>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American Indian, Hawaiian, and Black population proportions remained relatively stable year over year for the West, gaining small percentage shares per year.</a:t>
            </a:r>
            <a:endParaRPr sz="1200">
              <a:solidFill>
                <a:schemeClr val="dk1"/>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t/>
            </a:r>
            <a:endParaRPr sz="1200">
              <a:solidFill>
                <a:schemeClr val="dk1"/>
              </a:solidFill>
              <a:latin typeface="Poppins Medium"/>
              <a:ea typeface="Poppins Medium"/>
              <a:cs typeface="Poppins Medium"/>
              <a:sym typeface="Poppins Medium"/>
            </a:endParaRPr>
          </a:p>
        </p:txBody>
      </p:sp>
      <p:pic>
        <p:nvPicPr>
          <p:cNvPr id="591" name="Google Shape;591;p84"/>
          <p:cNvPicPr preferRelativeResize="0"/>
          <p:nvPr/>
        </p:nvPicPr>
        <p:blipFill rotWithShape="1">
          <a:blip r:embed="rId3">
            <a:alphaModFix/>
          </a:blip>
          <a:srcRect b="11681" l="0" r="39533" t="13243"/>
          <a:stretch/>
        </p:blipFill>
        <p:spPr>
          <a:xfrm>
            <a:off x="8271025" y="-2825"/>
            <a:ext cx="872974" cy="812875"/>
          </a:xfrm>
          <a:prstGeom prst="rect">
            <a:avLst/>
          </a:prstGeom>
          <a:noFill/>
          <a:ln>
            <a:noFill/>
          </a:ln>
        </p:spPr>
      </p:pic>
      <p:pic>
        <p:nvPicPr>
          <p:cNvPr id="592" name="Google Shape;592;p84"/>
          <p:cNvPicPr preferRelativeResize="0"/>
          <p:nvPr/>
        </p:nvPicPr>
        <p:blipFill>
          <a:blip r:embed="rId4">
            <a:alphaModFix/>
          </a:blip>
          <a:stretch>
            <a:fillRect/>
          </a:stretch>
        </p:blipFill>
        <p:spPr>
          <a:xfrm>
            <a:off x="94375" y="863625"/>
            <a:ext cx="4915424" cy="37503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5"/>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
              <a:t>Racial Composition Trends by Region</a:t>
            </a:r>
            <a:endParaRPr/>
          </a:p>
        </p:txBody>
      </p:sp>
      <p:sp>
        <p:nvSpPr>
          <p:cNvPr id="598" name="Google Shape;598;p85"/>
          <p:cNvSpPr txBox="1"/>
          <p:nvPr/>
        </p:nvSpPr>
        <p:spPr>
          <a:xfrm>
            <a:off x="4876000" y="1185050"/>
            <a:ext cx="4312500" cy="31086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T</a:t>
            </a:r>
            <a:r>
              <a:rPr lang="en" sz="1200">
                <a:solidFill>
                  <a:schemeClr val="dk1"/>
                </a:solidFill>
                <a:latin typeface="Poppins Medium"/>
                <a:ea typeface="Poppins Medium"/>
                <a:cs typeface="Poppins Medium"/>
                <a:sym typeface="Poppins Medium"/>
              </a:rPr>
              <a:t>wo or More Races population experienced the greatest increases in population share over the years.</a:t>
            </a:r>
            <a:endParaRPr sz="1200">
              <a:solidFill>
                <a:schemeClr val="dk1"/>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White population share experienced decreases overall year over year, with 2010-2020 experiencing the greatest drop in white population share, </a:t>
            </a:r>
            <a:r>
              <a:rPr lang="en" sz="1200">
                <a:solidFill>
                  <a:schemeClr val="dk1"/>
                </a:solidFill>
                <a:latin typeface="Poppins Medium"/>
                <a:ea typeface="Poppins Medium"/>
                <a:cs typeface="Poppins Medium"/>
                <a:sym typeface="Poppins Medium"/>
              </a:rPr>
              <a:t>while still maintaining the largest share.</a:t>
            </a:r>
            <a:endParaRPr sz="1200">
              <a:solidFill>
                <a:schemeClr val="dk1"/>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All other population groups remained relatively stable in the Midwest in terms of population share </a:t>
            </a:r>
            <a:r>
              <a:rPr lang="en" sz="1200">
                <a:solidFill>
                  <a:schemeClr val="dk1"/>
                </a:solidFill>
                <a:latin typeface="Poppins Medium"/>
                <a:ea typeface="Poppins Medium"/>
                <a:cs typeface="Poppins Medium"/>
                <a:sym typeface="Poppins Medium"/>
              </a:rPr>
              <a:t>throughout</a:t>
            </a:r>
            <a:r>
              <a:rPr lang="en" sz="1200">
                <a:solidFill>
                  <a:schemeClr val="dk1"/>
                </a:solidFill>
                <a:latin typeface="Poppins Medium"/>
                <a:ea typeface="Poppins Medium"/>
                <a:cs typeface="Poppins Medium"/>
                <a:sym typeface="Poppins Medium"/>
              </a:rPr>
              <a:t> the years.</a:t>
            </a:r>
            <a:endParaRPr sz="1200">
              <a:solidFill>
                <a:schemeClr val="dk1"/>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t/>
            </a:r>
            <a:endParaRPr sz="1200">
              <a:solidFill>
                <a:schemeClr val="dk1"/>
              </a:solidFill>
              <a:latin typeface="Poppins Medium"/>
              <a:ea typeface="Poppins Medium"/>
              <a:cs typeface="Poppins Medium"/>
              <a:sym typeface="Poppins Medium"/>
            </a:endParaRPr>
          </a:p>
        </p:txBody>
      </p:sp>
      <p:pic>
        <p:nvPicPr>
          <p:cNvPr id="599" name="Google Shape;599;p85"/>
          <p:cNvPicPr preferRelativeResize="0"/>
          <p:nvPr/>
        </p:nvPicPr>
        <p:blipFill>
          <a:blip r:embed="rId3">
            <a:alphaModFix/>
          </a:blip>
          <a:stretch>
            <a:fillRect/>
          </a:stretch>
        </p:blipFill>
        <p:spPr>
          <a:xfrm>
            <a:off x="92500" y="861788"/>
            <a:ext cx="4901599" cy="3755125"/>
          </a:xfrm>
          <a:prstGeom prst="rect">
            <a:avLst/>
          </a:prstGeom>
          <a:noFill/>
          <a:ln>
            <a:noFill/>
          </a:ln>
        </p:spPr>
      </p:pic>
      <p:pic>
        <p:nvPicPr>
          <p:cNvPr id="600" name="Google Shape;600;p85"/>
          <p:cNvPicPr preferRelativeResize="0"/>
          <p:nvPr/>
        </p:nvPicPr>
        <p:blipFill rotWithShape="1">
          <a:blip r:embed="rId4">
            <a:alphaModFix/>
          </a:blip>
          <a:srcRect b="36822" l="32022" r="21167" t="18354"/>
          <a:stretch/>
        </p:blipFill>
        <p:spPr>
          <a:xfrm>
            <a:off x="8038900" y="8575"/>
            <a:ext cx="1105101" cy="793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2"/>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Data Source</a:t>
            </a:r>
            <a:endParaRPr/>
          </a:p>
        </p:txBody>
      </p:sp>
      <p:sp>
        <p:nvSpPr>
          <p:cNvPr id="163" name="Google Shape;163;p32"/>
          <p:cNvSpPr txBox="1"/>
          <p:nvPr/>
        </p:nvSpPr>
        <p:spPr>
          <a:xfrm>
            <a:off x="225425" y="1197700"/>
            <a:ext cx="8320200" cy="26475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1"/>
              </a:buClr>
              <a:buSzPts val="1600"/>
              <a:buFont typeface="Poppins Medium"/>
              <a:buChar char="●"/>
            </a:pPr>
            <a:r>
              <a:rPr lang="en" sz="1600">
                <a:solidFill>
                  <a:schemeClr val="dk1"/>
                </a:solidFill>
                <a:latin typeface="Poppins Medium"/>
                <a:ea typeface="Poppins Medium"/>
                <a:cs typeface="Poppins Medium"/>
                <a:sym typeface="Poppins Medium"/>
              </a:rPr>
              <a:t>Legacy Format Census Data from Census.gov</a:t>
            </a:r>
            <a:endParaRPr sz="1600">
              <a:solidFill>
                <a:schemeClr val="dk1"/>
              </a:solidFill>
              <a:latin typeface="Poppins Medium"/>
              <a:ea typeface="Poppins Medium"/>
              <a:cs typeface="Poppins Medium"/>
              <a:sym typeface="Poppins Medium"/>
            </a:endParaRPr>
          </a:p>
          <a:p>
            <a:pPr indent="-330200" lvl="1" marL="914400" rtl="0" algn="l">
              <a:lnSpc>
                <a:spcPct val="150000"/>
              </a:lnSpc>
              <a:spcBef>
                <a:spcPts val="0"/>
              </a:spcBef>
              <a:spcAft>
                <a:spcPts val="0"/>
              </a:spcAft>
              <a:buClr>
                <a:schemeClr val="dk1"/>
              </a:buClr>
              <a:buSzPts val="1600"/>
              <a:buFont typeface="Poppins Medium"/>
              <a:buChar char="○"/>
            </a:pPr>
            <a:r>
              <a:rPr lang="en" sz="1600">
                <a:solidFill>
                  <a:schemeClr val="dk1"/>
                </a:solidFill>
                <a:latin typeface="Poppins Medium"/>
                <a:ea typeface="Poppins Medium"/>
                <a:cs typeface="Poppins Medium"/>
                <a:sym typeface="Poppins Medium"/>
              </a:rPr>
              <a:t>Requires technical documentation</a:t>
            </a:r>
            <a:endParaRPr sz="1600">
              <a:solidFill>
                <a:schemeClr val="dk1"/>
              </a:solidFill>
              <a:latin typeface="Poppins Medium"/>
              <a:ea typeface="Poppins Medium"/>
              <a:cs typeface="Poppins Medium"/>
              <a:sym typeface="Poppins Medium"/>
            </a:endParaRPr>
          </a:p>
          <a:p>
            <a:pPr indent="-330200" lvl="0" marL="457200" rtl="0" algn="l">
              <a:lnSpc>
                <a:spcPct val="150000"/>
              </a:lnSpc>
              <a:spcBef>
                <a:spcPts val="0"/>
              </a:spcBef>
              <a:spcAft>
                <a:spcPts val="0"/>
              </a:spcAft>
              <a:buClr>
                <a:schemeClr val="dk1"/>
              </a:buClr>
              <a:buSzPts val="1600"/>
              <a:buFont typeface="Poppins Medium"/>
              <a:buChar char="●"/>
            </a:pPr>
            <a:r>
              <a:rPr lang="en" sz="1600">
                <a:solidFill>
                  <a:schemeClr val="dk1"/>
                </a:solidFill>
                <a:latin typeface="Poppins Medium"/>
                <a:ea typeface="Poppins Medium"/>
                <a:cs typeface="Poppins Medium"/>
                <a:sym typeface="Poppins Medium"/>
              </a:rPr>
              <a:t>Census Years</a:t>
            </a:r>
            <a:endParaRPr sz="1600">
              <a:solidFill>
                <a:schemeClr val="dk1"/>
              </a:solidFill>
              <a:latin typeface="Poppins Medium"/>
              <a:ea typeface="Poppins Medium"/>
              <a:cs typeface="Poppins Medium"/>
              <a:sym typeface="Poppins Medium"/>
            </a:endParaRPr>
          </a:p>
          <a:p>
            <a:pPr indent="-330200" lvl="1" marL="914400" rtl="0" algn="l">
              <a:lnSpc>
                <a:spcPct val="150000"/>
              </a:lnSpc>
              <a:spcBef>
                <a:spcPts val="0"/>
              </a:spcBef>
              <a:spcAft>
                <a:spcPts val="0"/>
              </a:spcAft>
              <a:buClr>
                <a:schemeClr val="dk1"/>
              </a:buClr>
              <a:buSzPts val="1600"/>
              <a:buFont typeface="Poppins Medium"/>
              <a:buChar char="○"/>
            </a:pPr>
            <a:r>
              <a:rPr lang="en" sz="1600">
                <a:solidFill>
                  <a:schemeClr val="dk1"/>
                </a:solidFill>
                <a:latin typeface="Poppins Medium"/>
                <a:ea typeface="Poppins Medium"/>
                <a:cs typeface="Poppins Medium"/>
                <a:sym typeface="Poppins Medium"/>
              </a:rPr>
              <a:t>2000</a:t>
            </a:r>
            <a:endParaRPr sz="1600">
              <a:solidFill>
                <a:schemeClr val="dk1"/>
              </a:solidFill>
              <a:latin typeface="Poppins Medium"/>
              <a:ea typeface="Poppins Medium"/>
              <a:cs typeface="Poppins Medium"/>
              <a:sym typeface="Poppins Medium"/>
            </a:endParaRPr>
          </a:p>
          <a:p>
            <a:pPr indent="-330200" lvl="1" marL="914400" rtl="0" algn="l">
              <a:lnSpc>
                <a:spcPct val="150000"/>
              </a:lnSpc>
              <a:spcBef>
                <a:spcPts val="0"/>
              </a:spcBef>
              <a:spcAft>
                <a:spcPts val="0"/>
              </a:spcAft>
              <a:buClr>
                <a:schemeClr val="dk1"/>
              </a:buClr>
              <a:buSzPts val="1600"/>
              <a:buFont typeface="Poppins Medium"/>
              <a:buChar char="○"/>
            </a:pPr>
            <a:r>
              <a:rPr lang="en" sz="1600">
                <a:solidFill>
                  <a:schemeClr val="dk1"/>
                </a:solidFill>
                <a:latin typeface="Poppins Medium"/>
                <a:ea typeface="Poppins Medium"/>
                <a:cs typeface="Poppins Medium"/>
                <a:sym typeface="Poppins Medium"/>
              </a:rPr>
              <a:t>2010</a:t>
            </a:r>
            <a:endParaRPr sz="1600">
              <a:solidFill>
                <a:schemeClr val="dk1"/>
              </a:solidFill>
              <a:latin typeface="Poppins Medium"/>
              <a:ea typeface="Poppins Medium"/>
              <a:cs typeface="Poppins Medium"/>
              <a:sym typeface="Poppins Medium"/>
            </a:endParaRPr>
          </a:p>
          <a:p>
            <a:pPr indent="-330200" lvl="1" marL="914400" rtl="0" algn="l">
              <a:lnSpc>
                <a:spcPct val="150000"/>
              </a:lnSpc>
              <a:spcBef>
                <a:spcPts val="0"/>
              </a:spcBef>
              <a:spcAft>
                <a:spcPts val="0"/>
              </a:spcAft>
              <a:buClr>
                <a:schemeClr val="dk1"/>
              </a:buClr>
              <a:buSzPts val="1600"/>
              <a:buFont typeface="Poppins Medium"/>
              <a:buChar char="○"/>
            </a:pPr>
            <a:r>
              <a:rPr lang="en" sz="1600">
                <a:solidFill>
                  <a:schemeClr val="dk1"/>
                </a:solidFill>
                <a:latin typeface="Poppins Medium"/>
                <a:ea typeface="Poppins Medium"/>
                <a:cs typeface="Poppins Medium"/>
                <a:sym typeface="Poppins Medium"/>
              </a:rPr>
              <a:t>2020</a:t>
            </a:r>
            <a:endParaRPr sz="1600">
              <a:solidFill>
                <a:schemeClr val="dk1"/>
              </a:solidFill>
              <a:latin typeface="Poppins Medium"/>
              <a:ea typeface="Poppins Medium"/>
              <a:cs typeface="Poppins Medium"/>
              <a:sym typeface="Poppins Medium"/>
            </a:endParaRPr>
          </a:p>
          <a:p>
            <a:pPr indent="-330200" lvl="0" marL="457200" rtl="0" algn="l">
              <a:lnSpc>
                <a:spcPct val="150000"/>
              </a:lnSpc>
              <a:spcBef>
                <a:spcPts val="0"/>
              </a:spcBef>
              <a:spcAft>
                <a:spcPts val="0"/>
              </a:spcAft>
              <a:buClr>
                <a:schemeClr val="dk1"/>
              </a:buClr>
              <a:buSzPts val="1600"/>
              <a:buFont typeface="Poppins Medium"/>
              <a:buChar char="●"/>
            </a:pPr>
            <a:r>
              <a:rPr lang="en" sz="1600">
                <a:solidFill>
                  <a:schemeClr val="dk1"/>
                </a:solidFill>
                <a:latin typeface="Poppins Medium"/>
                <a:ea typeface="Poppins Medium"/>
                <a:cs typeface="Poppins Medium"/>
                <a:sym typeface="Poppins Medium"/>
              </a:rPr>
              <a:t>Over 60 million records</a:t>
            </a:r>
            <a:endParaRPr sz="1600">
              <a:solidFill>
                <a:schemeClr val="dk1"/>
              </a:solidFill>
              <a:latin typeface="Poppins Medium"/>
              <a:ea typeface="Poppins Medium"/>
              <a:cs typeface="Poppins Medium"/>
              <a:sym typeface="Poppins Medium"/>
            </a:endParaRPr>
          </a:p>
        </p:txBody>
      </p:sp>
      <p:pic>
        <p:nvPicPr>
          <p:cNvPr id="164" name="Google Shape;164;p32"/>
          <p:cNvPicPr preferRelativeResize="0"/>
          <p:nvPr/>
        </p:nvPicPr>
        <p:blipFill rotWithShape="1">
          <a:blip r:embed="rId3">
            <a:alphaModFix/>
          </a:blip>
          <a:srcRect b="0" l="0" r="8483" t="0"/>
          <a:stretch/>
        </p:blipFill>
        <p:spPr>
          <a:xfrm>
            <a:off x="3632449" y="2458425"/>
            <a:ext cx="2750550" cy="2273650"/>
          </a:xfrm>
          <a:prstGeom prst="rect">
            <a:avLst/>
          </a:prstGeom>
          <a:noFill/>
          <a:ln>
            <a:noFill/>
          </a:ln>
        </p:spPr>
      </p:pic>
      <p:pic>
        <p:nvPicPr>
          <p:cNvPr id="165" name="Google Shape;165;p32"/>
          <p:cNvPicPr preferRelativeResize="0"/>
          <p:nvPr/>
        </p:nvPicPr>
        <p:blipFill>
          <a:blip r:embed="rId4">
            <a:alphaModFix/>
          </a:blip>
          <a:stretch>
            <a:fillRect/>
          </a:stretch>
        </p:blipFill>
        <p:spPr>
          <a:xfrm>
            <a:off x="6632825" y="1197700"/>
            <a:ext cx="1976476" cy="206474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6"/>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
              <a:t>Racial Composition Trends by Region</a:t>
            </a:r>
            <a:endParaRPr/>
          </a:p>
        </p:txBody>
      </p:sp>
      <p:pic>
        <p:nvPicPr>
          <p:cNvPr id="606" name="Google Shape;606;p86"/>
          <p:cNvPicPr preferRelativeResize="0"/>
          <p:nvPr/>
        </p:nvPicPr>
        <p:blipFill rotWithShape="1">
          <a:blip r:embed="rId3">
            <a:alphaModFix/>
          </a:blip>
          <a:srcRect b="50461" l="62806" r="2636" t="13760"/>
          <a:stretch/>
        </p:blipFill>
        <p:spPr>
          <a:xfrm>
            <a:off x="8110950" y="0"/>
            <a:ext cx="1033050" cy="802199"/>
          </a:xfrm>
          <a:prstGeom prst="rect">
            <a:avLst/>
          </a:prstGeom>
          <a:noFill/>
          <a:ln>
            <a:noFill/>
          </a:ln>
        </p:spPr>
      </p:pic>
      <p:pic>
        <p:nvPicPr>
          <p:cNvPr id="607" name="Google Shape;607;p86"/>
          <p:cNvPicPr preferRelativeResize="0"/>
          <p:nvPr/>
        </p:nvPicPr>
        <p:blipFill>
          <a:blip r:embed="rId4">
            <a:alphaModFix/>
          </a:blip>
          <a:stretch>
            <a:fillRect/>
          </a:stretch>
        </p:blipFill>
        <p:spPr>
          <a:xfrm>
            <a:off x="65875" y="881425"/>
            <a:ext cx="4936049" cy="3758725"/>
          </a:xfrm>
          <a:prstGeom prst="rect">
            <a:avLst/>
          </a:prstGeom>
          <a:noFill/>
          <a:ln>
            <a:noFill/>
          </a:ln>
        </p:spPr>
      </p:pic>
      <p:sp>
        <p:nvSpPr>
          <p:cNvPr id="608" name="Google Shape;608;p86"/>
          <p:cNvSpPr txBox="1"/>
          <p:nvPr/>
        </p:nvSpPr>
        <p:spPr>
          <a:xfrm>
            <a:off x="4876000" y="1185050"/>
            <a:ext cx="4312500" cy="31086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Asian, Other, and </a:t>
            </a:r>
            <a:r>
              <a:rPr lang="en" sz="1200">
                <a:solidFill>
                  <a:schemeClr val="dk1"/>
                </a:solidFill>
                <a:latin typeface="Poppins Medium"/>
                <a:ea typeface="Poppins Medium"/>
                <a:cs typeface="Poppins Medium"/>
                <a:sym typeface="Poppins Medium"/>
              </a:rPr>
              <a:t>Two or More Races population experienced large increases in population share over the years.</a:t>
            </a:r>
            <a:endParaRPr sz="1200">
              <a:solidFill>
                <a:schemeClr val="dk1"/>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White population share experienced decreases overall year over year, with 2010-2020 experiencing the greatest drop in white population share, while still maintaining the largest share.</a:t>
            </a:r>
            <a:endParaRPr sz="1200">
              <a:solidFill>
                <a:schemeClr val="dk1"/>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Black, American Indian, and Hawaiian population groups remained relatively stable in terms of population share throughout the years.</a:t>
            </a:r>
            <a:endParaRPr sz="1200">
              <a:solidFill>
                <a:schemeClr val="dk1"/>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t/>
            </a:r>
            <a:endParaRPr sz="1200">
              <a:solidFill>
                <a:schemeClr val="dk1"/>
              </a:solidFill>
              <a:latin typeface="Poppins Medium"/>
              <a:ea typeface="Poppins Medium"/>
              <a:cs typeface="Poppins Medium"/>
              <a:sym typeface="Poppins Medium"/>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7"/>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
              <a:t>Racial Composition Trends by Region</a:t>
            </a:r>
            <a:endParaRPr/>
          </a:p>
        </p:txBody>
      </p:sp>
      <p:pic>
        <p:nvPicPr>
          <p:cNvPr id="614" name="Google Shape;614;p87"/>
          <p:cNvPicPr preferRelativeResize="0"/>
          <p:nvPr/>
        </p:nvPicPr>
        <p:blipFill>
          <a:blip r:embed="rId3">
            <a:alphaModFix/>
          </a:blip>
          <a:stretch>
            <a:fillRect/>
          </a:stretch>
        </p:blipFill>
        <p:spPr>
          <a:xfrm>
            <a:off x="73750" y="872675"/>
            <a:ext cx="4943926" cy="3733350"/>
          </a:xfrm>
          <a:prstGeom prst="rect">
            <a:avLst/>
          </a:prstGeom>
          <a:noFill/>
          <a:ln>
            <a:noFill/>
          </a:ln>
        </p:spPr>
      </p:pic>
      <p:pic>
        <p:nvPicPr>
          <p:cNvPr id="615" name="Google Shape;615;p87"/>
          <p:cNvPicPr preferRelativeResize="0"/>
          <p:nvPr/>
        </p:nvPicPr>
        <p:blipFill rotWithShape="1">
          <a:blip r:embed="rId4">
            <a:alphaModFix/>
          </a:blip>
          <a:srcRect b="6922" l="29347" r="10141" t="39541"/>
          <a:stretch/>
        </p:blipFill>
        <p:spPr>
          <a:xfrm>
            <a:off x="7935075" y="0"/>
            <a:ext cx="1208924" cy="802200"/>
          </a:xfrm>
          <a:prstGeom prst="rect">
            <a:avLst/>
          </a:prstGeom>
          <a:noFill/>
          <a:ln>
            <a:noFill/>
          </a:ln>
        </p:spPr>
      </p:pic>
      <p:sp>
        <p:nvSpPr>
          <p:cNvPr id="616" name="Google Shape;616;p87"/>
          <p:cNvSpPr txBox="1"/>
          <p:nvPr/>
        </p:nvSpPr>
        <p:spPr>
          <a:xfrm>
            <a:off x="4876000" y="1185050"/>
            <a:ext cx="4312500" cy="31086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Asian, Other, and Two or More Races population experienced large increases in population share over the years.</a:t>
            </a:r>
            <a:endParaRPr sz="1200">
              <a:solidFill>
                <a:schemeClr val="dk1"/>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White population share experienced decreases overall year over year, with 2010-2020 experiencing the greatest drop in white population share, while still maintaining the largest share.</a:t>
            </a:r>
            <a:endParaRPr sz="1200">
              <a:solidFill>
                <a:schemeClr val="dk1"/>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chemeClr val="dk1"/>
              </a:buClr>
              <a:buSzPts val="1200"/>
              <a:buFont typeface="Poppins Medium"/>
              <a:buChar char="●"/>
            </a:pPr>
            <a:r>
              <a:rPr lang="en" sz="1200">
                <a:solidFill>
                  <a:schemeClr val="dk1"/>
                </a:solidFill>
                <a:latin typeface="Poppins Medium"/>
                <a:ea typeface="Poppins Medium"/>
                <a:cs typeface="Poppins Medium"/>
                <a:sym typeface="Poppins Medium"/>
              </a:rPr>
              <a:t>Black, American Indian, and Hawaiian population groups remained relatively stable in terms of population share throughout the years, with Black being the second largest group in the South.</a:t>
            </a:r>
            <a:endParaRPr sz="1200">
              <a:solidFill>
                <a:schemeClr val="dk1"/>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t/>
            </a:r>
            <a:endParaRPr sz="1200">
              <a:solidFill>
                <a:schemeClr val="dk1"/>
              </a:solidFill>
              <a:latin typeface="Poppins Medium"/>
              <a:ea typeface="Poppins Medium"/>
              <a:cs typeface="Poppins Medium"/>
              <a:sym typeface="Poppins Medium"/>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8"/>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Racial Diversification Per Region</a:t>
            </a:r>
            <a:endParaRPr/>
          </a:p>
        </p:txBody>
      </p:sp>
      <p:pic>
        <p:nvPicPr>
          <p:cNvPr id="622" name="Google Shape;622;p88"/>
          <p:cNvPicPr preferRelativeResize="0"/>
          <p:nvPr/>
        </p:nvPicPr>
        <p:blipFill>
          <a:blip r:embed="rId3">
            <a:alphaModFix/>
          </a:blip>
          <a:stretch>
            <a:fillRect/>
          </a:stretch>
        </p:blipFill>
        <p:spPr>
          <a:xfrm>
            <a:off x="1785863" y="829252"/>
            <a:ext cx="5572276" cy="40884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9"/>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Racial Diversification Per Region</a:t>
            </a:r>
            <a:endParaRPr/>
          </a:p>
        </p:txBody>
      </p:sp>
      <p:pic>
        <p:nvPicPr>
          <p:cNvPr id="628" name="Google Shape;628;p89"/>
          <p:cNvPicPr preferRelativeResize="0"/>
          <p:nvPr/>
        </p:nvPicPr>
        <p:blipFill>
          <a:blip r:embed="rId3">
            <a:alphaModFix/>
          </a:blip>
          <a:stretch>
            <a:fillRect/>
          </a:stretch>
        </p:blipFill>
        <p:spPr>
          <a:xfrm>
            <a:off x="4827725" y="2138599"/>
            <a:ext cx="2324100" cy="1466850"/>
          </a:xfrm>
          <a:prstGeom prst="rect">
            <a:avLst/>
          </a:prstGeom>
          <a:noFill/>
          <a:ln>
            <a:noFill/>
          </a:ln>
        </p:spPr>
      </p:pic>
      <p:pic>
        <p:nvPicPr>
          <p:cNvPr id="629" name="Google Shape;629;p89"/>
          <p:cNvPicPr preferRelativeResize="0"/>
          <p:nvPr/>
        </p:nvPicPr>
        <p:blipFill>
          <a:blip r:embed="rId4">
            <a:alphaModFix/>
          </a:blip>
          <a:stretch>
            <a:fillRect/>
          </a:stretch>
        </p:blipFill>
        <p:spPr>
          <a:xfrm>
            <a:off x="694475" y="2120938"/>
            <a:ext cx="3877525" cy="15021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0"/>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Population Growth: Metropolitan vs. Non-Metropolitan</a:t>
            </a:r>
            <a:endParaRPr/>
          </a:p>
        </p:txBody>
      </p:sp>
      <p:pic>
        <p:nvPicPr>
          <p:cNvPr id="635" name="Google Shape;635;p90"/>
          <p:cNvPicPr preferRelativeResize="0"/>
          <p:nvPr/>
        </p:nvPicPr>
        <p:blipFill>
          <a:blip r:embed="rId3">
            <a:alphaModFix/>
          </a:blip>
          <a:stretch>
            <a:fillRect/>
          </a:stretch>
        </p:blipFill>
        <p:spPr>
          <a:xfrm>
            <a:off x="152400" y="995624"/>
            <a:ext cx="8839204" cy="367293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91"/>
          <p:cNvSpPr txBox="1"/>
          <p:nvPr>
            <p:ph type="title"/>
          </p:nvPr>
        </p:nvSpPr>
        <p:spPr>
          <a:xfrm>
            <a:off x="225426" y="211723"/>
            <a:ext cx="87078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Minority Population Increases Per Region</a:t>
            </a:r>
            <a:endParaRPr/>
          </a:p>
        </p:txBody>
      </p:sp>
      <p:pic>
        <p:nvPicPr>
          <p:cNvPr id="641" name="Google Shape;641;p91"/>
          <p:cNvPicPr preferRelativeResize="0"/>
          <p:nvPr/>
        </p:nvPicPr>
        <p:blipFill>
          <a:blip r:embed="rId3">
            <a:alphaModFix/>
          </a:blip>
          <a:stretch>
            <a:fillRect/>
          </a:stretch>
        </p:blipFill>
        <p:spPr>
          <a:xfrm>
            <a:off x="1233075" y="824300"/>
            <a:ext cx="7321027" cy="42377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2"/>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
              <a:t>Minority Population Increases Per Region</a:t>
            </a:r>
            <a:endParaRPr/>
          </a:p>
        </p:txBody>
      </p:sp>
      <p:pic>
        <p:nvPicPr>
          <p:cNvPr id="647" name="Google Shape;647;p92"/>
          <p:cNvPicPr preferRelativeResize="0"/>
          <p:nvPr/>
        </p:nvPicPr>
        <p:blipFill>
          <a:blip r:embed="rId3">
            <a:alphaModFix/>
          </a:blip>
          <a:stretch>
            <a:fillRect/>
          </a:stretch>
        </p:blipFill>
        <p:spPr>
          <a:xfrm>
            <a:off x="1279100" y="844650"/>
            <a:ext cx="3313727" cy="2042650"/>
          </a:xfrm>
          <a:prstGeom prst="rect">
            <a:avLst/>
          </a:prstGeom>
          <a:noFill/>
          <a:ln>
            <a:noFill/>
          </a:ln>
        </p:spPr>
      </p:pic>
      <p:pic>
        <p:nvPicPr>
          <p:cNvPr id="648" name="Google Shape;648;p92"/>
          <p:cNvPicPr preferRelativeResize="0"/>
          <p:nvPr/>
        </p:nvPicPr>
        <p:blipFill>
          <a:blip r:embed="rId4">
            <a:alphaModFix/>
          </a:blip>
          <a:stretch>
            <a:fillRect/>
          </a:stretch>
        </p:blipFill>
        <p:spPr>
          <a:xfrm>
            <a:off x="4961675" y="2969925"/>
            <a:ext cx="3255849" cy="2082200"/>
          </a:xfrm>
          <a:prstGeom prst="rect">
            <a:avLst/>
          </a:prstGeom>
          <a:noFill/>
          <a:ln>
            <a:noFill/>
          </a:ln>
        </p:spPr>
      </p:pic>
      <p:pic>
        <p:nvPicPr>
          <p:cNvPr id="649" name="Google Shape;649;p92"/>
          <p:cNvPicPr preferRelativeResize="0"/>
          <p:nvPr/>
        </p:nvPicPr>
        <p:blipFill>
          <a:blip r:embed="rId5">
            <a:alphaModFix/>
          </a:blip>
          <a:stretch>
            <a:fillRect/>
          </a:stretch>
        </p:blipFill>
        <p:spPr>
          <a:xfrm>
            <a:off x="4797225" y="810250"/>
            <a:ext cx="3378351" cy="2111450"/>
          </a:xfrm>
          <a:prstGeom prst="rect">
            <a:avLst/>
          </a:prstGeom>
          <a:noFill/>
          <a:ln>
            <a:noFill/>
          </a:ln>
        </p:spPr>
      </p:pic>
      <p:pic>
        <p:nvPicPr>
          <p:cNvPr id="650" name="Google Shape;650;p92"/>
          <p:cNvPicPr preferRelativeResize="0"/>
          <p:nvPr/>
        </p:nvPicPr>
        <p:blipFill>
          <a:blip r:embed="rId6">
            <a:alphaModFix/>
          </a:blip>
          <a:stretch>
            <a:fillRect/>
          </a:stretch>
        </p:blipFill>
        <p:spPr>
          <a:xfrm>
            <a:off x="1279088" y="2969925"/>
            <a:ext cx="3518150" cy="20822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93"/>
          <p:cNvSpPr txBox="1"/>
          <p:nvPr>
            <p:ph type="title"/>
          </p:nvPr>
        </p:nvSpPr>
        <p:spPr>
          <a:xfrm>
            <a:off x="526235" y="2004854"/>
            <a:ext cx="6039000" cy="748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Clr>
                <a:schemeClr val="lt1"/>
              </a:buClr>
              <a:buSzPts val="5400"/>
              <a:buFont typeface="Calibri"/>
              <a:buNone/>
            </a:pPr>
            <a:r>
              <a:rPr lang="en"/>
              <a:t>Retrospective</a:t>
            </a:r>
            <a:endParaRPr/>
          </a:p>
        </p:txBody>
      </p:sp>
      <p:sp>
        <p:nvSpPr>
          <p:cNvPr id="656" name="Google Shape;656;p93"/>
          <p:cNvSpPr txBox="1"/>
          <p:nvPr>
            <p:ph idx="1" type="body"/>
          </p:nvPr>
        </p:nvSpPr>
        <p:spPr>
          <a:xfrm>
            <a:off x="526258" y="3971303"/>
            <a:ext cx="2794500" cy="2607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1"/>
              </a:buClr>
              <a:buSzPts val="1800"/>
              <a:buNone/>
            </a:pPr>
            <a:r>
              <a:t/>
            </a:r>
            <a:endParaRPr/>
          </a:p>
        </p:txBody>
      </p:sp>
      <p:sp>
        <p:nvSpPr>
          <p:cNvPr id="657" name="Google Shape;657;p93"/>
          <p:cNvSpPr txBox="1"/>
          <p:nvPr>
            <p:ph idx="2" type="body"/>
          </p:nvPr>
        </p:nvSpPr>
        <p:spPr>
          <a:xfrm>
            <a:off x="526258" y="4305179"/>
            <a:ext cx="2794500" cy="2607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1"/>
              </a:buClr>
              <a:buSzPts val="1800"/>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94"/>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Summary</a:t>
            </a:r>
            <a:endParaRPr/>
          </a:p>
        </p:txBody>
      </p:sp>
      <p:sp>
        <p:nvSpPr>
          <p:cNvPr id="663" name="Google Shape;663;p94"/>
          <p:cNvSpPr txBox="1"/>
          <p:nvPr/>
        </p:nvSpPr>
        <p:spPr>
          <a:xfrm>
            <a:off x="225425" y="1197700"/>
            <a:ext cx="8320200" cy="3115500"/>
          </a:xfrm>
          <a:prstGeom prst="rect">
            <a:avLst/>
          </a:prstGeom>
          <a:noFill/>
          <a:ln>
            <a:noFill/>
          </a:ln>
        </p:spPr>
        <p:txBody>
          <a:bodyPr anchorCtr="0" anchor="t" bIns="91425" lIns="91425" spcFirstLastPara="1" rIns="91425" wrap="square" tIns="91425">
            <a:spAutoFit/>
          </a:bodyPr>
          <a:lstStyle/>
          <a:p>
            <a:pPr indent="-317500" lvl="0" marL="457200" rtl="0" algn="l">
              <a:lnSpc>
                <a:spcPct val="180000"/>
              </a:lnSpc>
              <a:spcBef>
                <a:spcPts val="0"/>
              </a:spcBef>
              <a:spcAft>
                <a:spcPts val="0"/>
              </a:spcAft>
              <a:buClr>
                <a:schemeClr val="dk1"/>
              </a:buClr>
              <a:buSzPts val="1400"/>
              <a:buFont typeface="Poppins Medium"/>
              <a:buChar char="●"/>
            </a:pPr>
            <a:r>
              <a:rPr lang="en">
                <a:solidFill>
                  <a:schemeClr val="dk1"/>
                </a:solidFill>
                <a:latin typeface="Poppins Medium"/>
                <a:ea typeface="Poppins Medium"/>
                <a:cs typeface="Poppins Medium"/>
                <a:sym typeface="Poppins Medium"/>
              </a:rPr>
              <a:t>Wrangle legacy U.S. Census data for years 2000, 2010, 2020</a:t>
            </a:r>
            <a:endParaRPr>
              <a:solidFill>
                <a:schemeClr val="dk1"/>
              </a:solidFill>
              <a:latin typeface="Poppins Medium"/>
              <a:ea typeface="Poppins Medium"/>
              <a:cs typeface="Poppins Medium"/>
              <a:sym typeface="Poppins Medium"/>
            </a:endParaRPr>
          </a:p>
          <a:p>
            <a:pPr indent="-317500" lvl="0" marL="457200" rtl="0" algn="l">
              <a:lnSpc>
                <a:spcPct val="180000"/>
              </a:lnSpc>
              <a:spcBef>
                <a:spcPts val="0"/>
              </a:spcBef>
              <a:spcAft>
                <a:spcPts val="0"/>
              </a:spcAft>
              <a:buClr>
                <a:schemeClr val="dk1"/>
              </a:buClr>
              <a:buSzPts val="1400"/>
              <a:buFont typeface="Poppins Medium"/>
              <a:buChar char="●"/>
            </a:pPr>
            <a:r>
              <a:rPr lang="en">
                <a:solidFill>
                  <a:schemeClr val="dk1"/>
                </a:solidFill>
                <a:latin typeface="Poppins Medium"/>
                <a:ea typeface="Poppins Medium"/>
                <a:cs typeface="Poppins Medium"/>
                <a:sym typeface="Poppins Medium"/>
              </a:rPr>
              <a:t>Clean data for optimal analysis</a:t>
            </a:r>
            <a:endParaRPr>
              <a:solidFill>
                <a:schemeClr val="dk1"/>
              </a:solidFill>
              <a:latin typeface="Poppins Medium"/>
              <a:ea typeface="Poppins Medium"/>
              <a:cs typeface="Poppins Medium"/>
              <a:sym typeface="Poppins Medium"/>
            </a:endParaRPr>
          </a:p>
          <a:p>
            <a:pPr indent="-317500" lvl="0" marL="457200" rtl="0" algn="l">
              <a:lnSpc>
                <a:spcPct val="180000"/>
              </a:lnSpc>
              <a:spcBef>
                <a:spcPts val="0"/>
              </a:spcBef>
              <a:spcAft>
                <a:spcPts val="0"/>
              </a:spcAft>
              <a:buClr>
                <a:schemeClr val="dk1"/>
              </a:buClr>
              <a:buSzPts val="1400"/>
              <a:buFont typeface="Poppins Medium"/>
              <a:buChar char="●"/>
            </a:pPr>
            <a:r>
              <a:rPr lang="en">
                <a:solidFill>
                  <a:schemeClr val="dk1"/>
                </a:solidFill>
                <a:latin typeface="Poppins Medium"/>
                <a:ea typeface="Poppins Medium"/>
                <a:cs typeface="Poppins Medium"/>
                <a:sym typeface="Poppins Medium"/>
              </a:rPr>
              <a:t>Query data based on analyzation questions</a:t>
            </a:r>
            <a:endParaRPr>
              <a:solidFill>
                <a:schemeClr val="dk1"/>
              </a:solidFill>
              <a:latin typeface="Poppins Medium"/>
              <a:ea typeface="Poppins Medium"/>
              <a:cs typeface="Poppins Medium"/>
              <a:sym typeface="Poppins Medium"/>
            </a:endParaRPr>
          </a:p>
          <a:p>
            <a:pPr indent="-317500" lvl="1" marL="914400" rtl="0" algn="l">
              <a:lnSpc>
                <a:spcPct val="180000"/>
              </a:lnSpc>
              <a:spcBef>
                <a:spcPts val="0"/>
              </a:spcBef>
              <a:spcAft>
                <a:spcPts val="0"/>
              </a:spcAft>
              <a:buClr>
                <a:schemeClr val="dk1"/>
              </a:buClr>
              <a:buSzPts val="1400"/>
              <a:buFont typeface="Poppins Medium"/>
              <a:buChar char="○"/>
            </a:pPr>
            <a:r>
              <a:rPr lang="en">
                <a:solidFill>
                  <a:schemeClr val="dk1"/>
                </a:solidFill>
                <a:latin typeface="Poppins Medium"/>
                <a:ea typeface="Poppins Medium"/>
                <a:cs typeface="Poppins Medium"/>
                <a:sym typeface="Poppins Medium"/>
              </a:rPr>
              <a:t>Overall National Trends and Growth</a:t>
            </a:r>
            <a:endParaRPr>
              <a:solidFill>
                <a:schemeClr val="dk1"/>
              </a:solidFill>
              <a:latin typeface="Poppins Medium"/>
              <a:ea typeface="Poppins Medium"/>
              <a:cs typeface="Poppins Medium"/>
              <a:sym typeface="Poppins Medium"/>
            </a:endParaRPr>
          </a:p>
          <a:p>
            <a:pPr indent="-317500" lvl="1" marL="914400" rtl="0" algn="l">
              <a:lnSpc>
                <a:spcPct val="180000"/>
              </a:lnSpc>
              <a:spcBef>
                <a:spcPts val="0"/>
              </a:spcBef>
              <a:spcAft>
                <a:spcPts val="0"/>
              </a:spcAft>
              <a:buClr>
                <a:schemeClr val="dk1"/>
              </a:buClr>
              <a:buSzPts val="1400"/>
              <a:buFont typeface="Poppins Medium"/>
              <a:buChar char="○"/>
            </a:pPr>
            <a:r>
              <a:rPr lang="en">
                <a:solidFill>
                  <a:schemeClr val="dk1"/>
                </a:solidFill>
                <a:latin typeface="Poppins Medium"/>
                <a:ea typeface="Poppins Medium"/>
                <a:cs typeface="Poppins Medium"/>
                <a:sym typeface="Poppins Medium"/>
              </a:rPr>
              <a:t>Population Trends and Growth</a:t>
            </a:r>
            <a:endParaRPr>
              <a:solidFill>
                <a:schemeClr val="dk1"/>
              </a:solidFill>
              <a:latin typeface="Poppins Medium"/>
              <a:ea typeface="Poppins Medium"/>
              <a:cs typeface="Poppins Medium"/>
              <a:sym typeface="Poppins Medium"/>
            </a:endParaRPr>
          </a:p>
          <a:p>
            <a:pPr indent="-317500" lvl="1" marL="914400" rtl="0" algn="l">
              <a:lnSpc>
                <a:spcPct val="180000"/>
              </a:lnSpc>
              <a:spcBef>
                <a:spcPts val="0"/>
              </a:spcBef>
              <a:spcAft>
                <a:spcPts val="0"/>
              </a:spcAft>
              <a:buClr>
                <a:schemeClr val="dk1"/>
              </a:buClr>
              <a:buSzPts val="1400"/>
              <a:buFont typeface="Poppins Medium"/>
              <a:buChar char="○"/>
            </a:pPr>
            <a:r>
              <a:rPr lang="en">
                <a:solidFill>
                  <a:schemeClr val="dk1"/>
                </a:solidFill>
                <a:latin typeface="Poppins Medium"/>
                <a:ea typeface="Poppins Medium"/>
                <a:cs typeface="Poppins Medium"/>
                <a:sym typeface="Poppins Medium"/>
              </a:rPr>
              <a:t>Demographic Shifts</a:t>
            </a:r>
            <a:endParaRPr>
              <a:solidFill>
                <a:schemeClr val="dk1"/>
              </a:solidFill>
              <a:latin typeface="Poppins Medium"/>
              <a:ea typeface="Poppins Medium"/>
              <a:cs typeface="Poppins Medium"/>
              <a:sym typeface="Poppins Medium"/>
            </a:endParaRPr>
          </a:p>
          <a:p>
            <a:pPr indent="-317500" lvl="1" marL="914400" rtl="0" algn="l">
              <a:lnSpc>
                <a:spcPct val="180000"/>
              </a:lnSpc>
              <a:spcBef>
                <a:spcPts val="0"/>
              </a:spcBef>
              <a:spcAft>
                <a:spcPts val="0"/>
              </a:spcAft>
              <a:buClr>
                <a:schemeClr val="dk1"/>
              </a:buClr>
              <a:buSzPts val="1400"/>
              <a:buFont typeface="Poppins Medium"/>
              <a:buChar char="○"/>
            </a:pPr>
            <a:r>
              <a:rPr lang="en">
                <a:solidFill>
                  <a:schemeClr val="dk1"/>
                </a:solidFill>
                <a:latin typeface="Poppins Medium"/>
                <a:ea typeface="Poppins Medium"/>
                <a:cs typeface="Poppins Medium"/>
                <a:sym typeface="Poppins Medium"/>
              </a:rPr>
              <a:t>Regional Comparison</a:t>
            </a:r>
            <a:endParaRPr>
              <a:solidFill>
                <a:schemeClr val="dk1"/>
              </a:solidFill>
              <a:latin typeface="Poppins Medium"/>
              <a:ea typeface="Poppins Medium"/>
              <a:cs typeface="Poppins Medium"/>
              <a:sym typeface="Poppins Medium"/>
            </a:endParaRPr>
          </a:p>
          <a:p>
            <a:pPr indent="-317500" lvl="0" marL="457200" rtl="0" algn="l">
              <a:lnSpc>
                <a:spcPct val="180000"/>
              </a:lnSpc>
              <a:spcBef>
                <a:spcPts val="0"/>
              </a:spcBef>
              <a:spcAft>
                <a:spcPts val="0"/>
              </a:spcAft>
              <a:buClr>
                <a:schemeClr val="dk1"/>
              </a:buClr>
              <a:buSzPts val="1400"/>
              <a:buFont typeface="Poppins Medium"/>
              <a:buChar char="●"/>
            </a:pPr>
            <a:r>
              <a:rPr lang="en">
                <a:solidFill>
                  <a:schemeClr val="dk1"/>
                </a:solidFill>
                <a:latin typeface="Poppins Medium"/>
                <a:ea typeface="Poppins Medium"/>
                <a:cs typeface="Poppins Medium"/>
                <a:sym typeface="Poppins Medium"/>
              </a:rPr>
              <a:t>Python, Spark (PySpark &amp; Spark SQL), Hadoop, Power BI</a:t>
            </a:r>
            <a:endParaRPr>
              <a:solidFill>
                <a:schemeClr val="dk1"/>
              </a:solidFill>
              <a:latin typeface="Poppins Medium"/>
              <a:ea typeface="Poppins Medium"/>
              <a:cs typeface="Poppins Medium"/>
              <a:sym typeface="Poppins Medium"/>
            </a:endParaRPr>
          </a:p>
        </p:txBody>
      </p:sp>
      <p:sp>
        <p:nvSpPr>
          <p:cNvPr id="664" name="Google Shape;664;p94"/>
          <p:cNvSpPr/>
          <p:nvPr/>
        </p:nvSpPr>
        <p:spPr>
          <a:xfrm>
            <a:off x="6973100" y="1601800"/>
            <a:ext cx="1227102" cy="2571862"/>
          </a:xfrm>
          <a:custGeom>
            <a:rect b="b" l="l" r="r" t="t"/>
            <a:pathLst>
              <a:path extrusionOk="0" h="102577" w="48202">
                <a:moveTo>
                  <a:pt x="0" y="0"/>
                </a:moveTo>
                <a:cubicBezTo>
                  <a:pt x="5046" y="5683"/>
                  <a:pt x="29049" y="22828"/>
                  <a:pt x="30274" y="34095"/>
                </a:cubicBezTo>
                <a:cubicBezTo>
                  <a:pt x="31499" y="45362"/>
                  <a:pt x="5389" y="56971"/>
                  <a:pt x="7348" y="67601"/>
                </a:cubicBezTo>
                <a:cubicBezTo>
                  <a:pt x="9307" y="78231"/>
                  <a:pt x="35221" y="92045"/>
                  <a:pt x="42030" y="97874"/>
                </a:cubicBezTo>
                <a:cubicBezTo>
                  <a:pt x="48839" y="103703"/>
                  <a:pt x="47173" y="101793"/>
                  <a:pt x="48202" y="102577"/>
                </a:cubicBezTo>
              </a:path>
            </a:pathLst>
          </a:custGeom>
          <a:noFill/>
          <a:ln cap="flat" cmpd="sng" w="9525">
            <a:solidFill>
              <a:schemeClr val="dk2"/>
            </a:solidFill>
            <a:prstDash val="dash"/>
            <a:round/>
            <a:headEnd len="med" w="med" type="none"/>
            <a:tailEnd len="med" w="med" type="none"/>
          </a:ln>
        </p:spPr>
      </p:sp>
      <p:sp>
        <p:nvSpPr>
          <p:cNvPr id="665" name="Google Shape;665;p94"/>
          <p:cNvSpPr/>
          <p:nvPr/>
        </p:nvSpPr>
        <p:spPr>
          <a:xfrm>
            <a:off x="8031182" y="3865050"/>
            <a:ext cx="367375" cy="264525"/>
          </a:xfrm>
          <a:prstGeom prst="flowChartMerg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Medium"/>
              <a:ea typeface="Poppins Medium"/>
              <a:cs typeface="Poppins Medium"/>
              <a:sym typeface="Poppins Medium"/>
            </a:endParaRPr>
          </a:p>
        </p:txBody>
      </p:sp>
      <p:sp>
        <p:nvSpPr>
          <p:cNvPr id="666" name="Google Shape;666;p94"/>
          <p:cNvSpPr/>
          <p:nvPr/>
        </p:nvSpPr>
        <p:spPr>
          <a:xfrm>
            <a:off x="6840800" y="1469500"/>
            <a:ext cx="132300" cy="132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Medium"/>
              <a:ea typeface="Poppins Medium"/>
              <a:cs typeface="Poppins Medium"/>
              <a:sym typeface="Poppins Medium"/>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5"/>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Challenges</a:t>
            </a:r>
            <a:endParaRPr/>
          </a:p>
        </p:txBody>
      </p:sp>
      <p:sp>
        <p:nvSpPr>
          <p:cNvPr id="672" name="Google Shape;672;p95"/>
          <p:cNvSpPr txBox="1"/>
          <p:nvPr/>
        </p:nvSpPr>
        <p:spPr>
          <a:xfrm>
            <a:off x="225425" y="1928825"/>
            <a:ext cx="8320200" cy="1569900"/>
          </a:xfrm>
          <a:prstGeom prst="rect">
            <a:avLst/>
          </a:prstGeom>
          <a:noFill/>
          <a:ln>
            <a:noFill/>
          </a:ln>
        </p:spPr>
        <p:txBody>
          <a:bodyPr anchorCtr="0" anchor="t" bIns="91425" lIns="91425" spcFirstLastPara="1" rIns="91425" wrap="square" tIns="91425">
            <a:spAutoFit/>
          </a:bodyPr>
          <a:lstStyle/>
          <a:p>
            <a:pPr indent="-342900" lvl="0" marL="457200" rtl="0" algn="just">
              <a:lnSpc>
                <a:spcPct val="20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Evolution of team responsibilities</a:t>
            </a:r>
            <a:endParaRPr sz="1800">
              <a:solidFill>
                <a:schemeClr val="dk1"/>
              </a:solidFill>
              <a:latin typeface="Poppins Medium"/>
              <a:ea typeface="Poppins Medium"/>
              <a:cs typeface="Poppins Medium"/>
              <a:sym typeface="Poppins Medium"/>
            </a:endParaRPr>
          </a:p>
          <a:p>
            <a:pPr indent="-342900" lvl="0" marL="457200" rtl="0" algn="l">
              <a:lnSpc>
                <a:spcPct val="20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Limited time to digest the data</a:t>
            </a:r>
            <a:endParaRPr sz="1800">
              <a:solidFill>
                <a:schemeClr val="dk1"/>
              </a:solidFill>
              <a:latin typeface="Poppins Medium"/>
              <a:ea typeface="Poppins Medium"/>
              <a:cs typeface="Poppins Medium"/>
              <a:sym typeface="Poppins Medium"/>
            </a:endParaRPr>
          </a:p>
          <a:p>
            <a:pPr indent="-342900" lvl="0" marL="457200" rtl="0" algn="just">
              <a:lnSpc>
                <a:spcPct val="20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Lack of resources towards data validation</a:t>
            </a:r>
            <a:endParaRPr sz="1800">
              <a:solidFill>
                <a:schemeClr val="dk1"/>
              </a:solidFill>
              <a:latin typeface="Poppins Medium"/>
              <a:ea typeface="Poppins Medium"/>
              <a:cs typeface="Poppins Medium"/>
              <a:sym typeface="Poppi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3"/>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Data Wrangling - Overview</a:t>
            </a:r>
            <a:endParaRPr/>
          </a:p>
        </p:txBody>
      </p:sp>
      <p:sp>
        <p:nvSpPr>
          <p:cNvPr id="171" name="Google Shape;171;p33"/>
          <p:cNvSpPr txBox="1"/>
          <p:nvPr/>
        </p:nvSpPr>
        <p:spPr>
          <a:xfrm>
            <a:off x="225425" y="1197700"/>
            <a:ext cx="8320200" cy="1293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Gather all data from each census year</a:t>
            </a:r>
            <a:endParaRPr sz="1800">
              <a:solidFill>
                <a:schemeClr val="dk1"/>
              </a:solidFill>
              <a:latin typeface="Poppins Medium"/>
              <a:ea typeface="Poppins Medium"/>
              <a:cs typeface="Poppins Medium"/>
              <a:sym typeface="Poppins Medium"/>
            </a:endParaRPr>
          </a:p>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Utilize documentation to combine state files</a:t>
            </a:r>
            <a:endParaRPr sz="1800">
              <a:solidFill>
                <a:schemeClr val="dk1"/>
              </a:solidFill>
              <a:latin typeface="Poppins Medium"/>
              <a:ea typeface="Poppins Medium"/>
              <a:cs typeface="Poppins Medium"/>
              <a:sym typeface="Poppins Medium"/>
            </a:endParaRPr>
          </a:p>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Combine all states into one file for each census year</a:t>
            </a:r>
            <a:endParaRPr sz="1800">
              <a:solidFill>
                <a:schemeClr val="dk1"/>
              </a:solidFill>
              <a:latin typeface="Poppins Medium"/>
              <a:ea typeface="Poppins Medium"/>
              <a:cs typeface="Poppins Medium"/>
              <a:sym typeface="Poppins Medium"/>
            </a:endParaRPr>
          </a:p>
        </p:txBody>
      </p:sp>
      <p:pic>
        <p:nvPicPr>
          <p:cNvPr id="172" name="Google Shape;172;p33"/>
          <p:cNvPicPr preferRelativeResize="0"/>
          <p:nvPr/>
        </p:nvPicPr>
        <p:blipFill rotWithShape="1">
          <a:blip r:embed="rId3">
            <a:alphaModFix/>
          </a:blip>
          <a:srcRect b="0" l="0" r="80284" t="0"/>
          <a:stretch/>
        </p:blipFill>
        <p:spPr>
          <a:xfrm>
            <a:off x="899625" y="3070364"/>
            <a:ext cx="874328" cy="1019174"/>
          </a:xfrm>
          <a:prstGeom prst="rect">
            <a:avLst/>
          </a:prstGeom>
          <a:noFill/>
          <a:ln>
            <a:noFill/>
          </a:ln>
        </p:spPr>
      </p:pic>
      <p:pic>
        <p:nvPicPr>
          <p:cNvPr id="173" name="Google Shape;173;p33"/>
          <p:cNvPicPr preferRelativeResize="0"/>
          <p:nvPr/>
        </p:nvPicPr>
        <p:blipFill rotWithShape="1">
          <a:blip r:embed="rId4">
            <a:alphaModFix/>
          </a:blip>
          <a:srcRect b="0" l="0" r="80283" t="0"/>
          <a:stretch/>
        </p:blipFill>
        <p:spPr>
          <a:xfrm>
            <a:off x="899625" y="2680352"/>
            <a:ext cx="874327" cy="294770"/>
          </a:xfrm>
          <a:prstGeom prst="rect">
            <a:avLst/>
          </a:prstGeom>
          <a:noFill/>
          <a:ln>
            <a:noFill/>
          </a:ln>
        </p:spPr>
      </p:pic>
      <p:cxnSp>
        <p:nvCxnSpPr>
          <p:cNvPr id="174" name="Google Shape;174;p33"/>
          <p:cNvCxnSpPr/>
          <p:nvPr/>
        </p:nvCxnSpPr>
        <p:spPr>
          <a:xfrm>
            <a:off x="899625" y="3018074"/>
            <a:ext cx="874200" cy="0"/>
          </a:xfrm>
          <a:prstGeom prst="straightConnector1">
            <a:avLst/>
          </a:prstGeom>
          <a:noFill/>
          <a:ln cap="flat" cmpd="sng" w="9525">
            <a:solidFill>
              <a:schemeClr val="dk2"/>
            </a:solidFill>
            <a:prstDash val="solid"/>
            <a:round/>
            <a:headEnd len="med" w="med" type="none"/>
            <a:tailEnd len="med" w="med" type="none"/>
          </a:ln>
        </p:spPr>
      </p:cxnSp>
      <p:pic>
        <p:nvPicPr>
          <p:cNvPr id="175" name="Google Shape;175;p33"/>
          <p:cNvPicPr preferRelativeResize="0"/>
          <p:nvPr/>
        </p:nvPicPr>
        <p:blipFill rotWithShape="1">
          <a:blip r:embed="rId5">
            <a:alphaModFix/>
          </a:blip>
          <a:srcRect b="0" l="0" r="65850" t="0"/>
          <a:stretch/>
        </p:blipFill>
        <p:spPr>
          <a:xfrm>
            <a:off x="4336692" y="3809822"/>
            <a:ext cx="1621658" cy="246898"/>
          </a:xfrm>
          <a:prstGeom prst="rect">
            <a:avLst/>
          </a:prstGeom>
          <a:noFill/>
          <a:ln>
            <a:noFill/>
          </a:ln>
        </p:spPr>
      </p:pic>
      <p:sp>
        <p:nvSpPr>
          <p:cNvPr id="176" name="Google Shape;176;p33"/>
          <p:cNvSpPr txBox="1"/>
          <p:nvPr/>
        </p:nvSpPr>
        <p:spPr>
          <a:xfrm>
            <a:off x="2491527" y="3416260"/>
            <a:ext cx="1245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Poppins Medium"/>
                <a:ea typeface="Poppins Medium"/>
                <a:cs typeface="Poppins Medium"/>
                <a:sym typeface="Poppins Medium"/>
              </a:rPr>
              <a:t>pa2020_combined</a:t>
            </a:r>
            <a:endParaRPr sz="700">
              <a:solidFill>
                <a:schemeClr val="dk1"/>
              </a:solidFill>
              <a:latin typeface="Poppins Medium"/>
              <a:ea typeface="Poppins Medium"/>
              <a:cs typeface="Poppins Medium"/>
              <a:sym typeface="Poppins Medium"/>
            </a:endParaRPr>
          </a:p>
        </p:txBody>
      </p:sp>
      <p:sp>
        <p:nvSpPr>
          <p:cNvPr id="177" name="Google Shape;177;p33"/>
          <p:cNvSpPr txBox="1"/>
          <p:nvPr/>
        </p:nvSpPr>
        <p:spPr>
          <a:xfrm>
            <a:off x="2491527" y="3760934"/>
            <a:ext cx="1245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Poppins Medium"/>
                <a:ea typeface="Poppins Medium"/>
                <a:cs typeface="Poppins Medium"/>
                <a:sym typeface="Poppins Medium"/>
              </a:rPr>
              <a:t>ca</a:t>
            </a:r>
            <a:r>
              <a:rPr lang="en" sz="700">
                <a:solidFill>
                  <a:schemeClr val="dk1"/>
                </a:solidFill>
                <a:latin typeface="Poppins Medium"/>
                <a:ea typeface="Poppins Medium"/>
                <a:cs typeface="Poppins Medium"/>
                <a:sym typeface="Poppins Medium"/>
              </a:rPr>
              <a:t>2020_combined</a:t>
            </a:r>
            <a:endParaRPr sz="700">
              <a:solidFill>
                <a:schemeClr val="dk1"/>
              </a:solidFill>
              <a:latin typeface="Poppins Medium"/>
              <a:ea typeface="Poppins Medium"/>
              <a:cs typeface="Poppins Medium"/>
              <a:sym typeface="Poppins Medium"/>
            </a:endParaRPr>
          </a:p>
        </p:txBody>
      </p:sp>
      <p:sp>
        <p:nvSpPr>
          <p:cNvPr id="178" name="Google Shape;178;p33"/>
          <p:cNvSpPr txBox="1"/>
          <p:nvPr/>
        </p:nvSpPr>
        <p:spPr>
          <a:xfrm>
            <a:off x="2491527" y="4105608"/>
            <a:ext cx="1245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Poppins Medium"/>
                <a:ea typeface="Poppins Medium"/>
                <a:cs typeface="Poppins Medium"/>
                <a:sym typeface="Poppins Medium"/>
              </a:rPr>
              <a:t>ny</a:t>
            </a:r>
            <a:r>
              <a:rPr lang="en" sz="700">
                <a:solidFill>
                  <a:schemeClr val="dk1"/>
                </a:solidFill>
                <a:latin typeface="Poppins Medium"/>
                <a:ea typeface="Poppins Medium"/>
                <a:cs typeface="Poppins Medium"/>
                <a:sym typeface="Poppins Medium"/>
              </a:rPr>
              <a:t>2020_combined</a:t>
            </a:r>
            <a:endParaRPr sz="700">
              <a:solidFill>
                <a:schemeClr val="dk1"/>
              </a:solidFill>
              <a:latin typeface="Poppins Medium"/>
              <a:ea typeface="Poppins Medium"/>
              <a:cs typeface="Poppins Medium"/>
              <a:sym typeface="Poppins Medium"/>
            </a:endParaRPr>
          </a:p>
        </p:txBody>
      </p:sp>
      <p:cxnSp>
        <p:nvCxnSpPr>
          <p:cNvPr id="179" name="Google Shape;179;p33"/>
          <p:cNvCxnSpPr>
            <a:endCxn id="176" idx="1"/>
          </p:cNvCxnSpPr>
          <p:nvPr/>
        </p:nvCxnSpPr>
        <p:spPr>
          <a:xfrm flipH="1" rot="10800000">
            <a:off x="1954227" y="3562510"/>
            <a:ext cx="537300" cy="6000"/>
          </a:xfrm>
          <a:prstGeom prst="straightConnector1">
            <a:avLst/>
          </a:prstGeom>
          <a:noFill/>
          <a:ln cap="flat" cmpd="sng" w="9525">
            <a:solidFill>
              <a:schemeClr val="dk2"/>
            </a:solidFill>
            <a:prstDash val="solid"/>
            <a:round/>
            <a:headEnd len="med" w="med" type="none"/>
            <a:tailEnd len="med" w="med" type="triangle"/>
          </a:ln>
        </p:spPr>
      </p:cxnSp>
      <p:sp>
        <p:nvSpPr>
          <p:cNvPr id="180" name="Google Shape;180;p33"/>
          <p:cNvSpPr txBox="1"/>
          <p:nvPr/>
        </p:nvSpPr>
        <p:spPr>
          <a:xfrm>
            <a:off x="3456804" y="3479892"/>
            <a:ext cx="4800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chemeClr val="dk1"/>
                </a:solidFill>
                <a:latin typeface="Poppins Medium"/>
                <a:ea typeface="Poppins Medium"/>
                <a:cs typeface="Poppins Medium"/>
                <a:sym typeface="Poppins Medium"/>
              </a:rPr>
              <a:t>]</a:t>
            </a:r>
            <a:endParaRPr sz="4300">
              <a:solidFill>
                <a:schemeClr val="dk1"/>
              </a:solidFill>
              <a:latin typeface="Poppins Medium"/>
              <a:ea typeface="Poppins Medium"/>
              <a:cs typeface="Poppins Medium"/>
              <a:sym typeface="Poppins Medium"/>
            </a:endParaRPr>
          </a:p>
        </p:txBody>
      </p:sp>
      <p:sp>
        <p:nvSpPr>
          <p:cNvPr id="181" name="Google Shape;181;p33"/>
          <p:cNvSpPr txBox="1"/>
          <p:nvPr/>
        </p:nvSpPr>
        <p:spPr>
          <a:xfrm>
            <a:off x="1633223" y="3128679"/>
            <a:ext cx="48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dk1"/>
                </a:solidFill>
                <a:latin typeface="Poppins Medium"/>
                <a:ea typeface="Poppins Medium"/>
                <a:cs typeface="Poppins Medium"/>
                <a:sym typeface="Poppins Medium"/>
              </a:rPr>
              <a:t>]</a:t>
            </a:r>
            <a:endParaRPr sz="4000">
              <a:solidFill>
                <a:schemeClr val="dk1"/>
              </a:solidFill>
              <a:latin typeface="Poppins Medium"/>
              <a:ea typeface="Poppins Medium"/>
              <a:cs typeface="Poppins Medium"/>
              <a:sym typeface="Poppins Medium"/>
            </a:endParaRPr>
          </a:p>
        </p:txBody>
      </p:sp>
      <p:cxnSp>
        <p:nvCxnSpPr>
          <p:cNvPr id="182" name="Google Shape;182;p33"/>
          <p:cNvCxnSpPr>
            <a:endCxn id="175" idx="1"/>
          </p:cNvCxnSpPr>
          <p:nvPr/>
        </p:nvCxnSpPr>
        <p:spPr>
          <a:xfrm>
            <a:off x="3768192" y="3932071"/>
            <a:ext cx="568500" cy="1200"/>
          </a:xfrm>
          <a:prstGeom prst="straightConnector1">
            <a:avLst/>
          </a:prstGeom>
          <a:noFill/>
          <a:ln cap="flat" cmpd="sng" w="9525">
            <a:solidFill>
              <a:schemeClr val="dk2"/>
            </a:solidFill>
            <a:prstDash val="solid"/>
            <a:round/>
            <a:headEnd len="med" w="med" type="none"/>
            <a:tailEnd len="med" w="med" type="triangle"/>
          </a:ln>
        </p:spPr>
      </p:cxnSp>
      <p:pic>
        <p:nvPicPr>
          <p:cNvPr id="183" name="Google Shape;183;p33"/>
          <p:cNvPicPr preferRelativeResize="0"/>
          <p:nvPr/>
        </p:nvPicPr>
        <p:blipFill>
          <a:blip r:embed="rId6">
            <a:alphaModFix/>
          </a:blip>
          <a:stretch>
            <a:fillRect/>
          </a:stretch>
        </p:blipFill>
        <p:spPr>
          <a:xfrm>
            <a:off x="6358250" y="3682148"/>
            <a:ext cx="561226" cy="502250"/>
          </a:xfrm>
          <a:prstGeom prst="rect">
            <a:avLst/>
          </a:prstGeom>
          <a:noFill/>
          <a:ln>
            <a:noFill/>
          </a:ln>
        </p:spPr>
      </p:pic>
      <p:cxnSp>
        <p:nvCxnSpPr>
          <p:cNvPr id="184" name="Google Shape;184;p33"/>
          <p:cNvCxnSpPr>
            <a:endCxn id="183" idx="1"/>
          </p:cNvCxnSpPr>
          <p:nvPr/>
        </p:nvCxnSpPr>
        <p:spPr>
          <a:xfrm>
            <a:off x="5701850" y="3933273"/>
            <a:ext cx="656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96"/>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The Team</a:t>
            </a:r>
            <a:endParaRPr/>
          </a:p>
        </p:txBody>
      </p:sp>
      <p:graphicFrame>
        <p:nvGraphicFramePr>
          <p:cNvPr id="678" name="Google Shape;678;p96"/>
          <p:cNvGraphicFramePr/>
          <p:nvPr/>
        </p:nvGraphicFramePr>
        <p:xfrm>
          <a:off x="952500" y="1383150"/>
          <a:ext cx="3000000" cy="3000000"/>
        </p:xfrm>
        <a:graphic>
          <a:graphicData uri="http://schemas.openxmlformats.org/drawingml/2006/table">
            <a:tbl>
              <a:tblPr>
                <a:noFill/>
                <a:tableStyleId>{4DACD8FB-157D-4BE5-8A3E-EC85E0B8CEE9}</a:tableStyleId>
              </a:tblPr>
              <a:tblGrid>
                <a:gridCol w="2413000"/>
                <a:gridCol w="2413000"/>
                <a:gridCol w="2413000"/>
              </a:tblGrid>
              <a:tr h="381000">
                <a:tc>
                  <a:txBody>
                    <a:bodyPr/>
                    <a:lstStyle/>
                    <a:p>
                      <a:pPr indent="0" lvl="0" marL="0" rtl="0" algn="l">
                        <a:spcBef>
                          <a:spcPts val="0"/>
                        </a:spcBef>
                        <a:spcAft>
                          <a:spcPts val="0"/>
                        </a:spcAft>
                        <a:buNone/>
                      </a:pPr>
                      <a:r>
                        <a:rPr i="1" lang="en">
                          <a:solidFill>
                            <a:schemeClr val="dk1"/>
                          </a:solidFill>
                        </a:rPr>
                        <a:t>Abdul Tareq Khaliq</a:t>
                      </a:r>
                      <a:endParaRPr i="1">
                        <a:solidFill>
                          <a:schemeClr val="dk1"/>
                        </a:solidFill>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i="1" lang="en">
                          <a:solidFill>
                            <a:schemeClr val="dk1"/>
                          </a:solidFill>
                        </a:rPr>
                        <a:t>Jarrod Saechao</a:t>
                      </a:r>
                      <a:endParaRPr i="1">
                        <a:solidFill>
                          <a:schemeClr val="dk1"/>
                        </a:solidFill>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i="1" lang="en">
                          <a:solidFill>
                            <a:schemeClr val="dk1"/>
                          </a:solidFill>
                        </a:rPr>
                        <a:t>Rui Li</a:t>
                      </a:r>
                      <a:endParaRPr i="1">
                        <a:solidFill>
                          <a:schemeClr val="dk1"/>
                        </a:solidFill>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r h="381000">
                <a:tc>
                  <a:txBody>
                    <a:bodyPr/>
                    <a:lstStyle/>
                    <a:p>
                      <a:pPr indent="0" lvl="0" marL="0" rtl="0" algn="l">
                        <a:spcBef>
                          <a:spcPts val="0"/>
                        </a:spcBef>
                        <a:spcAft>
                          <a:spcPts val="0"/>
                        </a:spcAft>
                        <a:buNone/>
                      </a:pPr>
                      <a:r>
                        <a:rPr i="1" lang="en">
                          <a:solidFill>
                            <a:schemeClr val="dk1"/>
                          </a:solidFill>
                        </a:rPr>
                        <a:t>Adeel Hussain</a:t>
                      </a:r>
                      <a:endParaRPr i="1">
                        <a:solidFill>
                          <a:schemeClr val="dk1"/>
                        </a:solidFill>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i="1" lang="en">
                          <a:solidFill>
                            <a:schemeClr val="dk1"/>
                          </a:solidFill>
                        </a:rPr>
                        <a:t>Kimberly Hilke</a:t>
                      </a:r>
                      <a:endParaRPr i="1">
                        <a:solidFill>
                          <a:schemeClr val="dk1"/>
                        </a:solidFill>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i="1" lang="en">
                          <a:solidFill>
                            <a:schemeClr val="dk1"/>
                          </a:solidFill>
                        </a:rPr>
                        <a:t>Ryan Tavares</a:t>
                      </a:r>
                      <a:endParaRPr i="1">
                        <a:solidFill>
                          <a:schemeClr val="dk1"/>
                        </a:solidFill>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r h="381000">
                <a:tc>
                  <a:txBody>
                    <a:bodyPr/>
                    <a:lstStyle/>
                    <a:p>
                      <a:pPr indent="0" lvl="0" marL="0" rtl="0" algn="l">
                        <a:spcBef>
                          <a:spcPts val="0"/>
                        </a:spcBef>
                        <a:spcAft>
                          <a:spcPts val="0"/>
                        </a:spcAft>
                        <a:buNone/>
                      </a:pPr>
                      <a:r>
                        <a:rPr i="1" lang="en">
                          <a:solidFill>
                            <a:schemeClr val="dk1"/>
                          </a:solidFill>
                        </a:rPr>
                        <a:t>Aditya  Ankaraboyana</a:t>
                      </a:r>
                      <a:endParaRPr i="1">
                        <a:solidFill>
                          <a:schemeClr val="dk1"/>
                        </a:solidFill>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i="1" lang="en">
                          <a:solidFill>
                            <a:schemeClr val="dk1"/>
                          </a:solidFill>
                        </a:rPr>
                        <a:t>Matthew Larson</a:t>
                      </a:r>
                      <a:endParaRPr i="1">
                        <a:solidFill>
                          <a:schemeClr val="dk1"/>
                        </a:solidFill>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i="1" lang="en">
                          <a:solidFill>
                            <a:schemeClr val="dk1"/>
                          </a:solidFill>
                        </a:rPr>
                        <a:t>Sumneet Brar</a:t>
                      </a:r>
                      <a:endParaRPr i="1">
                        <a:solidFill>
                          <a:schemeClr val="dk1"/>
                        </a:solidFill>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r h="381000">
                <a:tc>
                  <a:txBody>
                    <a:bodyPr/>
                    <a:lstStyle/>
                    <a:p>
                      <a:pPr indent="0" lvl="0" marL="0" rtl="0" algn="l">
                        <a:spcBef>
                          <a:spcPts val="0"/>
                        </a:spcBef>
                        <a:spcAft>
                          <a:spcPts val="0"/>
                        </a:spcAft>
                        <a:buNone/>
                      </a:pPr>
                      <a:r>
                        <a:rPr i="1" lang="en">
                          <a:solidFill>
                            <a:schemeClr val="dk1"/>
                          </a:solidFill>
                        </a:rPr>
                        <a:t>Eric Hom</a:t>
                      </a:r>
                      <a:endParaRPr i="1">
                        <a:solidFill>
                          <a:schemeClr val="dk1"/>
                        </a:solidFill>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i="1" lang="en">
                          <a:solidFill>
                            <a:schemeClr val="dk1"/>
                          </a:solidFill>
                        </a:rPr>
                        <a:t>Maxine Shi</a:t>
                      </a:r>
                      <a:endParaRPr i="1">
                        <a:solidFill>
                          <a:schemeClr val="dk1"/>
                        </a:solidFill>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i="1" lang="en">
                          <a:solidFill>
                            <a:schemeClr val="dk1"/>
                          </a:solidFill>
                        </a:rPr>
                        <a:t>Tin Ngo</a:t>
                      </a:r>
                      <a:endParaRPr i="1">
                        <a:solidFill>
                          <a:schemeClr val="dk1"/>
                        </a:solidFill>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r h="381000">
                <a:tc>
                  <a:txBody>
                    <a:bodyPr/>
                    <a:lstStyle/>
                    <a:p>
                      <a:pPr indent="0" lvl="0" marL="0" rtl="0" algn="l">
                        <a:spcBef>
                          <a:spcPts val="0"/>
                        </a:spcBef>
                        <a:spcAft>
                          <a:spcPts val="0"/>
                        </a:spcAft>
                        <a:buNone/>
                      </a:pPr>
                      <a:r>
                        <a:rPr i="1" lang="en">
                          <a:solidFill>
                            <a:schemeClr val="dk1"/>
                          </a:solidFill>
                        </a:rPr>
                        <a:t>Harish Kandaswamy</a:t>
                      </a:r>
                      <a:endParaRPr i="1">
                        <a:solidFill>
                          <a:schemeClr val="dk1"/>
                        </a:solidFill>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i="1" lang="en">
                          <a:solidFill>
                            <a:schemeClr val="dk1"/>
                          </a:solidFill>
                        </a:rPr>
                        <a:t>Miguel Pena</a:t>
                      </a:r>
                      <a:endParaRPr i="1">
                        <a:solidFill>
                          <a:schemeClr val="dk1"/>
                        </a:solidFill>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i="1" lang="en">
                          <a:solidFill>
                            <a:schemeClr val="dk1"/>
                          </a:solidFill>
                        </a:rPr>
                        <a:t>Vadim Torgashov</a:t>
                      </a:r>
                      <a:endParaRPr i="1">
                        <a:solidFill>
                          <a:schemeClr val="dk1"/>
                        </a:solidFill>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r h="381000">
                <a:tc>
                  <a:txBody>
                    <a:bodyPr/>
                    <a:lstStyle/>
                    <a:p>
                      <a:pPr indent="0" lvl="0" marL="0" rtl="0" algn="l">
                        <a:spcBef>
                          <a:spcPts val="0"/>
                        </a:spcBef>
                        <a:spcAft>
                          <a:spcPts val="0"/>
                        </a:spcAft>
                        <a:buNone/>
                      </a:pPr>
                      <a:r>
                        <a:rPr i="1" lang="en">
                          <a:solidFill>
                            <a:schemeClr val="dk1"/>
                          </a:solidFill>
                        </a:rPr>
                        <a:t>Henry Lee</a:t>
                      </a:r>
                      <a:endParaRPr i="1">
                        <a:solidFill>
                          <a:schemeClr val="dk1"/>
                        </a:solidFill>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i="1" lang="en">
                          <a:solidFill>
                            <a:schemeClr val="dk1"/>
                          </a:solidFill>
                        </a:rPr>
                        <a:t>Patrick Carr</a:t>
                      </a:r>
                      <a:endParaRPr i="1">
                        <a:solidFill>
                          <a:schemeClr val="dk1"/>
                        </a:solidFill>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i="1">
                        <a:solidFill>
                          <a:schemeClr val="dk1"/>
                        </a:solidFill>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bl>
          </a:graphicData>
        </a:graphic>
      </p:graphicFrame>
      <p:sp>
        <p:nvSpPr>
          <p:cNvPr id="679" name="Google Shape;679;p96"/>
          <p:cNvSpPr txBox="1"/>
          <p:nvPr/>
        </p:nvSpPr>
        <p:spPr>
          <a:xfrm>
            <a:off x="2758625" y="4085425"/>
            <a:ext cx="3641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Medium"/>
                <a:ea typeface="Poppins Medium"/>
                <a:cs typeface="Poppins Medium"/>
                <a:sym typeface="Poppins Medium"/>
              </a:rPr>
              <a:t>Special thanks to our trainer, William Terry</a:t>
            </a:r>
            <a:endParaRPr sz="1200">
              <a:solidFill>
                <a:schemeClr val="dk1"/>
              </a:solidFill>
              <a:latin typeface="Poppins Medium"/>
              <a:ea typeface="Poppins Medium"/>
              <a:cs typeface="Poppins Medium"/>
              <a:sym typeface="Poppins Medium"/>
            </a:endParaRPr>
          </a:p>
        </p:txBody>
      </p:sp>
      <p:sp>
        <p:nvSpPr>
          <p:cNvPr id="680" name="Google Shape;680;p96"/>
          <p:cNvSpPr txBox="1"/>
          <p:nvPr/>
        </p:nvSpPr>
        <p:spPr>
          <a:xfrm>
            <a:off x="6996600" y="4454725"/>
            <a:ext cx="2147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solidFill>
                <a:schemeClr val="dk1"/>
              </a:solidFill>
              <a:latin typeface="Poppins Medium"/>
              <a:ea typeface="Poppins Medium"/>
              <a:cs typeface="Poppins Medium"/>
              <a:sym typeface="Poppins Medium"/>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97"/>
          <p:cNvSpPr txBox="1"/>
          <p:nvPr>
            <p:ph type="title"/>
          </p:nvPr>
        </p:nvSpPr>
        <p:spPr>
          <a:xfrm>
            <a:off x="526235" y="2004854"/>
            <a:ext cx="6039000" cy="748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Clr>
                <a:schemeClr val="lt1"/>
              </a:buClr>
              <a:buSzPts val="5400"/>
              <a:buFont typeface="Calibri"/>
              <a:buNone/>
            </a:pPr>
            <a:r>
              <a:rPr lang="en"/>
              <a:t>Q&amp;A</a:t>
            </a:r>
            <a:endParaRPr/>
          </a:p>
        </p:txBody>
      </p:sp>
      <p:sp>
        <p:nvSpPr>
          <p:cNvPr id="686" name="Google Shape;686;p97"/>
          <p:cNvSpPr txBox="1"/>
          <p:nvPr>
            <p:ph idx="1" type="body"/>
          </p:nvPr>
        </p:nvSpPr>
        <p:spPr>
          <a:xfrm>
            <a:off x="526258" y="3971303"/>
            <a:ext cx="2794500" cy="2607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1"/>
              </a:buClr>
              <a:buSzPts val="1800"/>
              <a:buNone/>
            </a:pPr>
            <a:r>
              <a:t/>
            </a:r>
            <a:endParaRPr/>
          </a:p>
        </p:txBody>
      </p:sp>
      <p:sp>
        <p:nvSpPr>
          <p:cNvPr id="687" name="Google Shape;687;p97"/>
          <p:cNvSpPr txBox="1"/>
          <p:nvPr>
            <p:ph idx="2" type="body"/>
          </p:nvPr>
        </p:nvSpPr>
        <p:spPr>
          <a:xfrm>
            <a:off x="526258" y="4305179"/>
            <a:ext cx="2794500" cy="2607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1"/>
              </a:buClr>
              <a:buSzPts val="1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Data Cleaning - Overview</a:t>
            </a:r>
            <a:endParaRPr/>
          </a:p>
        </p:txBody>
      </p:sp>
      <p:sp>
        <p:nvSpPr>
          <p:cNvPr id="190" name="Google Shape;190;p34"/>
          <p:cNvSpPr txBox="1"/>
          <p:nvPr/>
        </p:nvSpPr>
        <p:spPr>
          <a:xfrm>
            <a:off x="225425" y="1197700"/>
            <a:ext cx="8320200" cy="1293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Propose analysis questions</a:t>
            </a:r>
            <a:endParaRPr sz="1800">
              <a:solidFill>
                <a:schemeClr val="dk1"/>
              </a:solidFill>
              <a:latin typeface="Poppins Medium"/>
              <a:ea typeface="Poppins Medium"/>
              <a:cs typeface="Poppins Medium"/>
              <a:sym typeface="Poppins Medium"/>
            </a:endParaRPr>
          </a:p>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Design final dataset for analysis</a:t>
            </a:r>
            <a:endParaRPr sz="1800">
              <a:solidFill>
                <a:schemeClr val="dk1"/>
              </a:solidFill>
              <a:latin typeface="Poppins Medium"/>
              <a:ea typeface="Poppins Medium"/>
              <a:cs typeface="Poppins Medium"/>
              <a:sym typeface="Poppins Medium"/>
            </a:endParaRPr>
          </a:p>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Clean and transform wrangler outputs to fit specifications</a:t>
            </a:r>
            <a:endParaRPr sz="1800">
              <a:solidFill>
                <a:schemeClr val="dk1"/>
              </a:solidFill>
              <a:latin typeface="Poppins Medium"/>
              <a:ea typeface="Poppins Medium"/>
              <a:cs typeface="Poppins Medium"/>
              <a:sym typeface="Poppins Medium"/>
            </a:endParaRPr>
          </a:p>
        </p:txBody>
      </p:sp>
      <p:pic>
        <p:nvPicPr>
          <p:cNvPr id="191" name="Google Shape;191;p34"/>
          <p:cNvPicPr preferRelativeResize="0"/>
          <p:nvPr/>
        </p:nvPicPr>
        <p:blipFill>
          <a:blip r:embed="rId3">
            <a:alphaModFix/>
          </a:blip>
          <a:stretch>
            <a:fillRect/>
          </a:stretch>
        </p:blipFill>
        <p:spPr>
          <a:xfrm>
            <a:off x="1181075" y="3034975"/>
            <a:ext cx="2038350" cy="895350"/>
          </a:xfrm>
          <a:prstGeom prst="rect">
            <a:avLst/>
          </a:prstGeom>
          <a:noFill/>
          <a:ln>
            <a:noFill/>
          </a:ln>
        </p:spPr>
      </p:pic>
      <p:cxnSp>
        <p:nvCxnSpPr>
          <p:cNvPr id="192" name="Google Shape;192;p34"/>
          <p:cNvCxnSpPr>
            <a:endCxn id="193" idx="1"/>
          </p:cNvCxnSpPr>
          <p:nvPr/>
        </p:nvCxnSpPr>
        <p:spPr>
          <a:xfrm flipH="1" rot="10800000">
            <a:off x="3320839" y="3519263"/>
            <a:ext cx="1567800" cy="3000"/>
          </a:xfrm>
          <a:prstGeom prst="straightConnector1">
            <a:avLst/>
          </a:prstGeom>
          <a:noFill/>
          <a:ln cap="flat" cmpd="sng" w="9525">
            <a:solidFill>
              <a:schemeClr val="dk2"/>
            </a:solidFill>
            <a:prstDash val="solid"/>
            <a:round/>
            <a:headEnd len="med" w="med" type="none"/>
            <a:tailEnd len="med" w="med" type="triangle"/>
          </a:ln>
        </p:spPr>
      </p:cxnSp>
      <p:sp>
        <p:nvSpPr>
          <p:cNvPr id="194" name="Google Shape;194;p34"/>
          <p:cNvSpPr txBox="1"/>
          <p:nvPr/>
        </p:nvSpPr>
        <p:spPr>
          <a:xfrm>
            <a:off x="2999848" y="3082454"/>
            <a:ext cx="48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dk1"/>
                </a:solidFill>
                <a:latin typeface="Poppins Medium"/>
                <a:ea typeface="Poppins Medium"/>
                <a:cs typeface="Poppins Medium"/>
                <a:sym typeface="Poppins Medium"/>
              </a:rPr>
              <a:t>]</a:t>
            </a:r>
            <a:endParaRPr sz="4000">
              <a:solidFill>
                <a:schemeClr val="dk1"/>
              </a:solidFill>
              <a:latin typeface="Poppins Medium"/>
              <a:ea typeface="Poppins Medium"/>
              <a:cs typeface="Poppins Medium"/>
              <a:sym typeface="Poppins Medium"/>
            </a:endParaRPr>
          </a:p>
        </p:txBody>
      </p:sp>
      <p:pic>
        <p:nvPicPr>
          <p:cNvPr id="193" name="Google Shape;193;p34"/>
          <p:cNvPicPr preferRelativeResize="0"/>
          <p:nvPr/>
        </p:nvPicPr>
        <p:blipFill>
          <a:blip r:embed="rId4">
            <a:alphaModFix/>
          </a:blip>
          <a:stretch>
            <a:fillRect/>
          </a:stretch>
        </p:blipFill>
        <p:spPr>
          <a:xfrm>
            <a:off x="4888639" y="3400200"/>
            <a:ext cx="1247775" cy="238125"/>
          </a:xfrm>
          <a:prstGeom prst="rect">
            <a:avLst/>
          </a:prstGeom>
          <a:noFill/>
          <a:ln>
            <a:noFill/>
          </a:ln>
        </p:spPr>
      </p:pic>
      <p:pic>
        <p:nvPicPr>
          <p:cNvPr id="195" name="Google Shape;195;p34"/>
          <p:cNvPicPr preferRelativeResize="0"/>
          <p:nvPr/>
        </p:nvPicPr>
        <p:blipFill>
          <a:blip r:embed="rId5">
            <a:alphaModFix/>
          </a:blip>
          <a:stretch>
            <a:fillRect/>
          </a:stretch>
        </p:blipFill>
        <p:spPr>
          <a:xfrm>
            <a:off x="6769750" y="3299048"/>
            <a:ext cx="561226" cy="502250"/>
          </a:xfrm>
          <a:prstGeom prst="rect">
            <a:avLst/>
          </a:prstGeom>
          <a:noFill/>
          <a:ln>
            <a:noFill/>
          </a:ln>
        </p:spPr>
      </p:pic>
      <p:cxnSp>
        <p:nvCxnSpPr>
          <p:cNvPr id="196" name="Google Shape;196;p34"/>
          <p:cNvCxnSpPr>
            <a:endCxn id="195" idx="1"/>
          </p:cNvCxnSpPr>
          <p:nvPr/>
        </p:nvCxnSpPr>
        <p:spPr>
          <a:xfrm>
            <a:off x="5995750" y="3550173"/>
            <a:ext cx="774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5"/>
          <p:cNvPicPr preferRelativeResize="0"/>
          <p:nvPr/>
        </p:nvPicPr>
        <p:blipFill>
          <a:blip r:embed="rId3">
            <a:alphaModFix/>
          </a:blip>
          <a:stretch>
            <a:fillRect/>
          </a:stretch>
        </p:blipFill>
        <p:spPr>
          <a:xfrm>
            <a:off x="4930425" y="2198350"/>
            <a:ext cx="3747400" cy="2687950"/>
          </a:xfrm>
          <a:prstGeom prst="rect">
            <a:avLst/>
          </a:prstGeom>
          <a:noFill/>
          <a:ln>
            <a:noFill/>
          </a:ln>
        </p:spPr>
      </p:pic>
      <p:sp>
        <p:nvSpPr>
          <p:cNvPr id="202" name="Google Shape;202;p35"/>
          <p:cNvSpPr txBox="1"/>
          <p:nvPr>
            <p:ph type="title"/>
          </p:nvPr>
        </p:nvSpPr>
        <p:spPr>
          <a:xfrm>
            <a:off x="225426" y="211723"/>
            <a:ext cx="8707800" cy="34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500"/>
              <a:buFont typeface="Calibri"/>
              <a:buNone/>
            </a:pPr>
            <a:r>
              <a:rPr lang="en"/>
              <a:t>Data Analysis - Overview</a:t>
            </a:r>
            <a:endParaRPr/>
          </a:p>
        </p:txBody>
      </p:sp>
      <p:sp>
        <p:nvSpPr>
          <p:cNvPr id="203" name="Google Shape;203;p35"/>
          <p:cNvSpPr txBox="1"/>
          <p:nvPr/>
        </p:nvSpPr>
        <p:spPr>
          <a:xfrm>
            <a:off x="225425" y="1197700"/>
            <a:ext cx="83202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Query cleaned data to answer analysis questions</a:t>
            </a:r>
            <a:endParaRPr sz="1800">
              <a:solidFill>
                <a:schemeClr val="dk1"/>
              </a:solidFill>
              <a:latin typeface="Poppins Medium"/>
              <a:ea typeface="Poppins Medium"/>
              <a:cs typeface="Poppins Medium"/>
              <a:sym typeface="Poppins Medium"/>
            </a:endParaRPr>
          </a:p>
          <a:p>
            <a:pPr indent="-342900" lvl="1" marL="9144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Overall National Trends and Growth</a:t>
            </a:r>
            <a:endParaRPr sz="1800">
              <a:solidFill>
                <a:schemeClr val="dk1"/>
              </a:solidFill>
              <a:latin typeface="Poppins Medium"/>
              <a:ea typeface="Poppins Medium"/>
              <a:cs typeface="Poppins Medium"/>
              <a:sym typeface="Poppins Medium"/>
            </a:endParaRPr>
          </a:p>
          <a:p>
            <a:pPr indent="-342900" lvl="1" marL="9144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Population Trends and Growth</a:t>
            </a:r>
            <a:endParaRPr sz="1800">
              <a:solidFill>
                <a:schemeClr val="dk1"/>
              </a:solidFill>
              <a:latin typeface="Poppins Medium"/>
              <a:ea typeface="Poppins Medium"/>
              <a:cs typeface="Poppins Medium"/>
              <a:sym typeface="Poppins Medium"/>
            </a:endParaRPr>
          </a:p>
          <a:p>
            <a:pPr indent="-342900" lvl="1" marL="9144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Demographic Shifts</a:t>
            </a:r>
            <a:endParaRPr sz="1800">
              <a:solidFill>
                <a:schemeClr val="dk1"/>
              </a:solidFill>
              <a:latin typeface="Poppins Medium"/>
              <a:ea typeface="Poppins Medium"/>
              <a:cs typeface="Poppins Medium"/>
              <a:sym typeface="Poppins Medium"/>
            </a:endParaRPr>
          </a:p>
          <a:p>
            <a:pPr indent="-342900" lvl="1" marL="9144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Regional Comparison</a:t>
            </a:r>
            <a:endParaRPr sz="1800">
              <a:solidFill>
                <a:schemeClr val="dk1"/>
              </a:solidFill>
              <a:latin typeface="Poppins Medium"/>
              <a:ea typeface="Poppins Medium"/>
              <a:cs typeface="Poppins Medium"/>
              <a:sym typeface="Poppins Medium"/>
            </a:endParaRPr>
          </a:p>
          <a:p>
            <a:pPr indent="-342900" lvl="0" marL="457200" rtl="0" algn="l">
              <a:lnSpc>
                <a:spcPct val="150000"/>
              </a:lnSpc>
              <a:spcBef>
                <a:spcPts val="0"/>
              </a:spcBef>
              <a:spcAft>
                <a:spcPts val="0"/>
              </a:spcAft>
              <a:buClr>
                <a:schemeClr val="dk1"/>
              </a:buClr>
              <a:buSzPts val="1800"/>
              <a:buFont typeface="Poppins Medium"/>
              <a:buChar char="●"/>
            </a:pPr>
            <a:r>
              <a:rPr lang="en" sz="1800">
                <a:solidFill>
                  <a:schemeClr val="dk1"/>
                </a:solidFill>
                <a:latin typeface="Poppins Medium"/>
                <a:ea typeface="Poppins Medium"/>
                <a:cs typeface="Poppins Medium"/>
                <a:sym typeface="Poppins Medium"/>
              </a:rPr>
              <a:t>Visualize queries with Power BI</a:t>
            </a:r>
            <a:endParaRPr sz="1800">
              <a:solidFill>
                <a:schemeClr val="dk1"/>
              </a:solidFill>
              <a:latin typeface="Poppins Medium"/>
              <a:ea typeface="Poppins Medium"/>
              <a:cs typeface="Poppins Medium"/>
              <a:sym typeface="Poppins Medium"/>
            </a:endParaRPr>
          </a:p>
        </p:txBody>
      </p:sp>
      <p:pic>
        <p:nvPicPr>
          <p:cNvPr id="204" name="Google Shape;204;p35"/>
          <p:cNvPicPr preferRelativeResize="0"/>
          <p:nvPr/>
        </p:nvPicPr>
        <p:blipFill>
          <a:blip r:embed="rId4">
            <a:alphaModFix/>
          </a:blip>
          <a:stretch>
            <a:fillRect/>
          </a:stretch>
        </p:blipFill>
        <p:spPr>
          <a:xfrm>
            <a:off x="6265850" y="3083050"/>
            <a:ext cx="1553425" cy="1553425"/>
          </a:xfrm>
          <a:prstGeom prst="rect">
            <a:avLst/>
          </a:prstGeom>
          <a:noFill/>
          <a:ln>
            <a:noFill/>
          </a:ln>
        </p:spPr>
      </p:pic>
      <p:sp>
        <p:nvSpPr>
          <p:cNvPr id="205" name="Google Shape;205;p35"/>
          <p:cNvSpPr txBox="1"/>
          <p:nvPr/>
        </p:nvSpPr>
        <p:spPr>
          <a:xfrm>
            <a:off x="5884625" y="4724675"/>
            <a:ext cx="18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Poppins Medium"/>
                <a:ea typeface="Poppins Medium"/>
                <a:cs typeface="Poppins Medium"/>
                <a:sym typeface="Poppins Medium"/>
              </a:rPr>
              <a:t>Images Attribution: Vecteezy.com</a:t>
            </a:r>
            <a:endParaRPr sz="700">
              <a:solidFill>
                <a:schemeClr val="dk1"/>
              </a:solidFill>
              <a:latin typeface="Poppins Medium"/>
              <a:ea typeface="Poppins Medium"/>
              <a:cs typeface="Poppins Medium"/>
              <a:sym typeface="Poppins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v-Theme_Test1">
  <a:themeElements>
    <a:clrScheme name="REVATURe">
      <a:dk1>
        <a:srgbClr val="000000"/>
      </a:dk1>
      <a:lt1>
        <a:srgbClr val="FFFFFF"/>
      </a:lt1>
      <a:dk2>
        <a:srgbClr val="00183C"/>
      </a:dk2>
      <a:lt2>
        <a:srgbClr val="EEECE1"/>
      </a:lt2>
      <a:accent1>
        <a:srgbClr val="FF7014"/>
      </a:accent1>
      <a:accent2>
        <a:srgbClr val="0741CB"/>
      </a:accent2>
      <a:accent3>
        <a:srgbClr val="099C45"/>
      </a:accent3>
      <a:accent4>
        <a:srgbClr val="FFCF00"/>
      </a:accent4>
      <a:accent5>
        <a:srgbClr val="5EBCE1"/>
      </a:accent5>
      <a:accent6>
        <a:srgbClr val="DCFE5F"/>
      </a:accent6>
      <a:hlink>
        <a:srgbClr val="0000F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